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4"/>
  </p:notesMasterIdLst>
  <p:handoutMasterIdLst>
    <p:handoutMasterId r:id="rId45"/>
  </p:handoutMasterIdLst>
  <p:sldIdLst>
    <p:sldId id="261" r:id="rId5"/>
    <p:sldId id="318" r:id="rId6"/>
    <p:sldId id="349" r:id="rId7"/>
    <p:sldId id="350" r:id="rId8"/>
    <p:sldId id="351" r:id="rId9"/>
    <p:sldId id="357" r:id="rId10"/>
    <p:sldId id="358" r:id="rId11"/>
    <p:sldId id="348" r:id="rId12"/>
    <p:sldId id="319" r:id="rId13"/>
    <p:sldId id="320" r:id="rId14"/>
    <p:sldId id="323" r:id="rId15"/>
    <p:sldId id="322" r:id="rId16"/>
    <p:sldId id="321" r:id="rId17"/>
    <p:sldId id="324" r:id="rId18"/>
    <p:sldId id="326" r:id="rId19"/>
    <p:sldId id="325" r:id="rId20"/>
    <p:sldId id="327" r:id="rId21"/>
    <p:sldId id="330" r:id="rId22"/>
    <p:sldId id="328" r:id="rId23"/>
    <p:sldId id="343" r:id="rId24"/>
    <p:sldId id="359" r:id="rId25"/>
    <p:sldId id="360" r:id="rId26"/>
    <p:sldId id="361" r:id="rId27"/>
    <p:sldId id="332" r:id="rId28"/>
    <p:sldId id="333" r:id="rId29"/>
    <p:sldId id="335" r:id="rId30"/>
    <p:sldId id="336" r:id="rId31"/>
    <p:sldId id="329" r:id="rId32"/>
    <p:sldId id="341" r:id="rId33"/>
    <p:sldId id="342" r:id="rId34"/>
    <p:sldId id="338" r:id="rId35"/>
    <p:sldId id="339" r:id="rId36"/>
    <p:sldId id="344" r:id="rId37"/>
    <p:sldId id="345" r:id="rId38"/>
    <p:sldId id="346" r:id="rId39"/>
    <p:sldId id="263" r:id="rId40"/>
    <p:sldId id="353" r:id="rId41"/>
    <p:sldId id="355" r:id="rId42"/>
    <p:sldId id="356" r:id="rId43"/>
  </p:sldIdLst>
  <p:sldSz cx="9144000" cy="5143500" type="screen16x9"/>
  <p:notesSz cx="7104063" cy="10234613"/>
  <p:defaultTextStyle>
    <a:defPPr>
      <a:defRPr lang="pl-PL"/>
    </a:defPPr>
    <a:lvl1pPr marL="0" algn="l" defTabSz="914399" rtl="0" eaLnBrk="1" latinLnBrk="0" hangingPunct="1">
      <a:defRPr sz="1746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399" rtl="0" eaLnBrk="1" latinLnBrk="0" hangingPunct="1">
      <a:defRPr sz="1746" kern="1200">
        <a:solidFill>
          <a:schemeClr val="tx1"/>
        </a:solidFill>
        <a:latin typeface="+mn-lt"/>
        <a:ea typeface="+mn-ea"/>
        <a:cs typeface="+mn-cs"/>
      </a:defRPr>
    </a:lvl2pPr>
    <a:lvl3pPr marL="914399" algn="l" defTabSz="914399" rtl="0" eaLnBrk="1" latinLnBrk="0" hangingPunct="1">
      <a:defRPr sz="1746" kern="1200">
        <a:solidFill>
          <a:schemeClr val="tx1"/>
        </a:solidFill>
        <a:latin typeface="+mn-lt"/>
        <a:ea typeface="+mn-ea"/>
        <a:cs typeface="+mn-cs"/>
      </a:defRPr>
    </a:lvl3pPr>
    <a:lvl4pPr marL="1371599" algn="l" defTabSz="914399" rtl="0" eaLnBrk="1" latinLnBrk="0" hangingPunct="1">
      <a:defRPr sz="1746" kern="1200">
        <a:solidFill>
          <a:schemeClr val="tx1"/>
        </a:solidFill>
        <a:latin typeface="+mn-lt"/>
        <a:ea typeface="+mn-ea"/>
        <a:cs typeface="+mn-cs"/>
      </a:defRPr>
    </a:lvl4pPr>
    <a:lvl5pPr marL="1828798" algn="l" defTabSz="914399" rtl="0" eaLnBrk="1" latinLnBrk="0" hangingPunct="1">
      <a:defRPr sz="1746" kern="1200">
        <a:solidFill>
          <a:schemeClr val="tx1"/>
        </a:solidFill>
        <a:latin typeface="+mn-lt"/>
        <a:ea typeface="+mn-ea"/>
        <a:cs typeface="+mn-cs"/>
      </a:defRPr>
    </a:lvl5pPr>
    <a:lvl6pPr marL="2285998" algn="l" defTabSz="914399" rtl="0" eaLnBrk="1" latinLnBrk="0" hangingPunct="1">
      <a:defRPr sz="1746" kern="1200">
        <a:solidFill>
          <a:schemeClr val="tx1"/>
        </a:solidFill>
        <a:latin typeface="+mn-lt"/>
        <a:ea typeface="+mn-ea"/>
        <a:cs typeface="+mn-cs"/>
      </a:defRPr>
    </a:lvl6pPr>
    <a:lvl7pPr marL="2743197" algn="l" defTabSz="914399" rtl="0" eaLnBrk="1" latinLnBrk="0" hangingPunct="1">
      <a:defRPr sz="1746" kern="1200">
        <a:solidFill>
          <a:schemeClr val="tx1"/>
        </a:solidFill>
        <a:latin typeface="+mn-lt"/>
        <a:ea typeface="+mn-ea"/>
        <a:cs typeface="+mn-cs"/>
      </a:defRPr>
    </a:lvl7pPr>
    <a:lvl8pPr marL="3200397" algn="l" defTabSz="914399" rtl="0" eaLnBrk="1" latinLnBrk="0" hangingPunct="1">
      <a:defRPr sz="1746" kern="1200">
        <a:solidFill>
          <a:schemeClr val="tx1"/>
        </a:solidFill>
        <a:latin typeface="+mn-lt"/>
        <a:ea typeface="+mn-ea"/>
        <a:cs typeface="+mn-cs"/>
      </a:defRPr>
    </a:lvl8pPr>
    <a:lvl9pPr marL="3657596" algn="l" defTabSz="914399" rtl="0" eaLnBrk="1" latinLnBrk="0" hangingPunct="1">
      <a:defRPr sz="174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1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023"/>
    <a:srgbClr val="006050"/>
    <a:srgbClr val="CDB3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70465" autoAdjust="0"/>
  </p:normalViewPr>
  <p:slideViewPr>
    <p:cSldViewPr>
      <p:cViewPr>
        <p:scale>
          <a:sx n="100" d="100"/>
          <a:sy n="100" d="100"/>
        </p:scale>
        <p:origin x="-1494" y="-900"/>
      </p:cViewPr>
      <p:guideLst>
        <p:guide orient="horz" pos="1621"/>
        <p:guide pos="2881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19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6F3BCCF-363F-465D-81D0-314AF6C237A4}" type="datetimeFigureOut">
              <a:rPr lang="pl-PL" smtClean="0"/>
              <a:t>17.10.2024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2DD130BA-0A66-4BFB-9958-F61A622C9F1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77084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38EEC264-E069-44CD-BCDB-8347ED935855}" type="datetimeFigureOut">
              <a:rPr lang="pl-PL" smtClean="0"/>
              <a:t>17.10.2024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F339D79F-0ECB-480B-9306-A1BC3254812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587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427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1pPr>
    <a:lvl2pPr marL="725714" algn="l" defTabSz="1451427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2pPr>
    <a:lvl3pPr marL="1451427" algn="l" defTabSz="1451427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3pPr>
    <a:lvl4pPr marL="2177141" algn="l" defTabSz="1451427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4pPr>
    <a:lvl5pPr marL="2902854" algn="l" defTabSz="1451427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5pPr>
    <a:lvl6pPr marL="3628568" algn="l" defTabSz="1451427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6pPr>
    <a:lvl7pPr marL="4354281" algn="l" defTabSz="1451427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7pPr>
    <a:lvl8pPr marL="5079995" algn="l" defTabSz="1451427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8pPr>
    <a:lvl9pPr marL="5805708" algn="l" defTabSz="1451427" rtl="0" eaLnBrk="1" latinLnBrk="0" hangingPunct="1">
      <a:defRPr sz="19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5274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266042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39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9D79F-0ECB-480B-9306-A1BC32548124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8745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2EF89095-900C-4293-87D4-A99EC7B6CD2C}"/>
              </a:ext>
            </a:extLst>
          </p:cNvPr>
          <p:cNvSpPr txBox="1">
            <a:spLocks/>
          </p:cNvSpPr>
          <p:nvPr userDrawn="1"/>
        </p:nvSpPr>
        <p:spPr>
          <a:xfrm>
            <a:off x="7714873" y="4757707"/>
            <a:ext cx="1179719" cy="153888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36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6072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108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2144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40180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216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6252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04288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136BB9F-F41C-4172-B28A-19863538028F}" type="slidenum">
              <a:rPr lang="pl-PL" sz="1000" smtClean="0">
                <a:solidFill>
                  <a:srgbClr val="005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pl-PL" sz="1000" dirty="0">
              <a:solidFill>
                <a:srgbClr val="005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xmlns="" id="{D88CA303-2802-4A87-A6BB-A9F004768F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2187" y="971415"/>
            <a:ext cx="7294483" cy="685858"/>
          </a:xfrm>
          <a:prstGeom prst="rect">
            <a:avLst/>
          </a:prstGeom>
        </p:spPr>
        <p:txBody>
          <a:bodyPr lIns="0"/>
          <a:lstStyle>
            <a:lvl1pPr algn="l">
              <a:defRPr sz="2857">
                <a:solidFill>
                  <a:srgbClr val="00502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l-PL" dirty="0"/>
              <a:t>Tytuł slajdu</a:t>
            </a:r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xmlns="" id="{6B07AB1A-DDFE-44A7-83E9-0A454A0BB7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9155" y="1885892"/>
            <a:ext cx="7294483" cy="1828954"/>
          </a:xfrm>
          <a:prstGeom prst="rect">
            <a:avLst/>
          </a:prstGeom>
        </p:spPr>
        <p:txBody>
          <a:bodyPr lIns="0"/>
          <a:lstStyle>
            <a:lvl1pPr>
              <a:buFont typeface="Arial" panose="020B0604020202020204" pitchFamily="34" charset="0"/>
              <a:buChar char="•"/>
              <a:defRPr sz="1746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Arial" panose="020B0604020202020204" pitchFamily="34" charset="0"/>
              <a:buChar char="•"/>
              <a:defRPr sz="1270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lvl="0"/>
            <a:r>
              <a:rPr lang="pl-PL" dirty="0"/>
              <a:t>Treść główna, punkt 1</a:t>
            </a:r>
          </a:p>
          <a:p>
            <a:pPr lvl="1"/>
            <a:r>
              <a:rPr lang="pl-PL" dirty="0"/>
              <a:t>Podpunkt 1, wymieniane treści, informacje</a:t>
            </a:r>
          </a:p>
          <a:p>
            <a:pPr lvl="1"/>
            <a:r>
              <a:rPr lang="pl-PL" dirty="0"/>
              <a:t>Podpunkt 2, wymieniane treści, informacje</a:t>
            </a:r>
          </a:p>
          <a:p>
            <a:pPr lvl="1"/>
            <a:endParaRPr lang="pl-PL" dirty="0"/>
          </a:p>
          <a:p>
            <a:pPr marL="257090" marR="0" lvl="0" indent="-257090" algn="l" defTabSz="685574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dirty="0"/>
              <a:t>Treść główna, punkt 2</a:t>
            </a:r>
          </a:p>
          <a:p>
            <a:pPr lvl="1"/>
            <a:r>
              <a:rPr lang="pl-PL" dirty="0"/>
              <a:t>Podpunkt 1, wymieniane treści, informacje</a:t>
            </a:r>
          </a:p>
          <a:p>
            <a:pPr lvl="1"/>
            <a:r>
              <a:rPr lang="pl-PL" dirty="0"/>
              <a:t>Podpunkt 2, wymieniane treści, informacje</a:t>
            </a:r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1"/>
            <a:endParaRPr lang="pl-PL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F6CD6866-0B31-41F9-8EE6-EEF22915835B}"/>
              </a:ext>
            </a:extLst>
          </p:cNvPr>
          <p:cNvSpPr txBox="1"/>
          <p:nvPr userDrawn="1"/>
        </p:nvSpPr>
        <p:spPr>
          <a:xfrm>
            <a:off x="971599" y="4709166"/>
            <a:ext cx="1663061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1000" dirty="0">
                <a:solidFill>
                  <a:srgbClr val="005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www.lasy.gov.pl</a:t>
            </a:r>
            <a:endParaRPr lang="pl-PL" sz="1000" dirty="0">
              <a:solidFill>
                <a:srgbClr val="005023"/>
              </a:solidFill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901A839D-0C7E-8BF6-D859-C54189EA42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359" y="231905"/>
            <a:ext cx="714129" cy="441170"/>
          </a:xfrm>
          <a:prstGeom prst="rect">
            <a:avLst/>
          </a:prstGeom>
        </p:spPr>
      </p:pic>
      <p:pic>
        <p:nvPicPr>
          <p:cNvPr id="10" name="Obraz 9" descr="Obraz zawierający tekst&#10;&#10;Opis wygenerowany automatycznie">
            <a:extLst>
              <a:ext uri="{FF2B5EF4-FFF2-40B4-BE49-F238E27FC236}">
                <a16:creationId xmlns:a16="http://schemas.microsoft.com/office/drawing/2014/main" xmlns="" id="{6B0CDF4A-65BE-F7D3-9E2C-6365EF242E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16663"/>
            <a:ext cx="1428258" cy="423552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xmlns="" id="{F0C9E38C-DF17-1878-1EE0-2F39AB724E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9" r="63633"/>
          <a:stretch/>
        </p:blipFill>
        <p:spPr>
          <a:xfrm>
            <a:off x="-2418" y="-12476"/>
            <a:ext cx="541970" cy="5155976"/>
          </a:xfrm>
          <a:prstGeom prst="rect">
            <a:avLst/>
          </a:prstGeom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xmlns="" id="{B8596759-5757-400F-F471-944F38FED642}"/>
              </a:ext>
            </a:extLst>
          </p:cNvPr>
          <p:cNvSpPr/>
          <p:nvPr userDrawn="1"/>
        </p:nvSpPr>
        <p:spPr>
          <a:xfrm>
            <a:off x="249408" y="267493"/>
            <a:ext cx="550954" cy="4608251"/>
          </a:xfrm>
          <a:prstGeom prst="roundRect">
            <a:avLst>
              <a:gd name="adj" fmla="val 15969"/>
            </a:avLst>
          </a:prstGeom>
          <a:noFill/>
          <a:ln w="22225">
            <a:solidFill>
              <a:srgbClr val="CDB35A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854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422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6583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</p:sldLayoutIdLst>
  <p:txStyles>
    <p:titleStyle>
      <a:lvl1pPr algn="ctr" defTabSz="914341" rtl="0" eaLnBrk="1" latinLnBrk="0" hangingPunct="1">
        <a:spcBef>
          <a:spcPct val="0"/>
        </a:spcBef>
        <a:buNone/>
        <a:defRPr sz="444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8" indent="-342878" algn="l" defTabSz="914341" rtl="0" eaLnBrk="1" latinLnBrk="0" hangingPunct="1">
        <a:spcBef>
          <a:spcPct val="20000"/>
        </a:spcBef>
        <a:buFont typeface="Arial" panose="020B0604020202020204" pitchFamily="34" charset="0"/>
        <a:buChar char="•"/>
        <a:defRPr sz="3174" kern="1200">
          <a:solidFill>
            <a:schemeClr val="tx1"/>
          </a:solidFill>
          <a:latin typeface="+mn-lt"/>
          <a:ea typeface="+mn-ea"/>
          <a:cs typeface="+mn-cs"/>
        </a:defRPr>
      </a:lvl1pPr>
      <a:lvl2pPr marL="742903" indent="-285733" algn="l" defTabSz="914341" rtl="0" eaLnBrk="1" latinLnBrk="0" hangingPunct="1">
        <a:spcBef>
          <a:spcPct val="20000"/>
        </a:spcBef>
        <a:buFont typeface="Arial" panose="020B0604020202020204" pitchFamily="34" charset="0"/>
        <a:buChar char="–"/>
        <a:defRPr sz="2857" kern="1200">
          <a:solidFill>
            <a:schemeClr val="tx1"/>
          </a:solidFill>
          <a:latin typeface="+mn-lt"/>
          <a:ea typeface="+mn-ea"/>
          <a:cs typeface="+mn-cs"/>
        </a:defRPr>
      </a:lvl2pPr>
      <a:lvl3pPr marL="1142927" indent="-228585" algn="l" defTabSz="914341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600098" indent="-228585" algn="l" defTabSz="914341" rtl="0" eaLnBrk="1" latinLnBrk="0" hangingPunct="1">
        <a:spcBef>
          <a:spcPct val="20000"/>
        </a:spcBef>
        <a:buFont typeface="Arial" panose="020B0604020202020204" pitchFamily="34" charset="0"/>
        <a:buChar char="–"/>
        <a:defRPr sz="2063" kern="1200">
          <a:solidFill>
            <a:schemeClr val="tx1"/>
          </a:solidFill>
          <a:latin typeface="+mn-lt"/>
          <a:ea typeface="+mn-ea"/>
          <a:cs typeface="+mn-cs"/>
        </a:defRPr>
      </a:lvl4pPr>
      <a:lvl5pPr marL="2057268" indent="-228585" algn="l" defTabSz="914341" rtl="0" eaLnBrk="1" latinLnBrk="0" hangingPunct="1">
        <a:spcBef>
          <a:spcPct val="20000"/>
        </a:spcBef>
        <a:buFont typeface="Arial" panose="020B0604020202020204" pitchFamily="34" charset="0"/>
        <a:buChar char="»"/>
        <a:defRPr sz="2063" kern="1200">
          <a:solidFill>
            <a:schemeClr val="tx1"/>
          </a:solidFill>
          <a:latin typeface="+mn-lt"/>
          <a:ea typeface="+mn-ea"/>
          <a:cs typeface="+mn-cs"/>
        </a:defRPr>
      </a:lvl5pPr>
      <a:lvl6pPr marL="2514439" indent="-228585" algn="l" defTabSz="91434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63" kern="1200">
          <a:solidFill>
            <a:schemeClr val="tx1"/>
          </a:solidFill>
          <a:latin typeface="+mn-lt"/>
          <a:ea typeface="+mn-ea"/>
          <a:cs typeface="+mn-cs"/>
        </a:defRPr>
      </a:lvl6pPr>
      <a:lvl7pPr marL="2971610" indent="-228585" algn="l" defTabSz="91434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63" kern="1200">
          <a:solidFill>
            <a:schemeClr val="tx1"/>
          </a:solidFill>
          <a:latin typeface="+mn-lt"/>
          <a:ea typeface="+mn-ea"/>
          <a:cs typeface="+mn-cs"/>
        </a:defRPr>
      </a:lvl7pPr>
      <a:lvl8pPr marL="3428781" indent="-228585" algn="l" defTabSz="91434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63" kern="1200">
          <a:solidFill>
            <a:schemeClr val="tx1"/>
          </a:solidFill>
          <a:latin typeface="+mn-lt"/>
          <a:ea typeface="+mn-ea"/>
          <a:cs typeface="+mn-cs"/>
        </a:defRPr>
      </a:lvl8pPr>
      <a:lvl9pPr marL="3885951" indent="-228585" algn="l" defTabSz="914341" rtl="0" eaLnBrk="1" latinLnBrk="0" hangingPunct="1">
        <a:spcBef>
          <a:spcPct val="20000"/>
        </a:spcBef>
        <a:buFont typeface="Arial" panose="020B0604020202020204" pitchFamily="34" charset="0"/>
        <a:buChar char="•"/>
        <a:defRPr sz="20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341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1pPr>
      <a:lvl2pPr marL="457171" algn="l" defTabSz="914341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2pPr>
      <a:lvl3pPr marL="914341" algn="l" defTabSz="914341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2" algn="l" defTabSz="914341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4pPr>
      <a:lvl5pPr marL="1828683" algn="l" defTabSz="914341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5pPr>
      <a:lvl6pPr marL="2285854" algn="l" defTabSz="914341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6pPr>
      <a:lvl7pPr marL="2743024" algn="l" defTabSz="914341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7pPr>
      <a:lvl8pPr marL="3200195" algn="l" defTabSz="914341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8pPr>
      <a:lvl9pPr marL="3657366" algn="l" defTabSz="914341" rtl="0" eaLnBrk="1" latinLnBrk="0" hangingPunct="1">
        <a:defRPr sz="17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0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4398744" y="2362874"/>
            <a:ext cx="264816" cy="518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771" dirty="0"/>
              <a:t> 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xmlns="" id="{4AA9BA2A-6C36-4C13-AD84-5170EF341C3F}"/>
              </a:ext>
            </a:extLst>
          </p:cNvPr>
          <p:cNvSpPr txBox="1"/>
          <p:nvPr/>
        </p:nvSpPr>
        <p:spPr>
          <a:xfrm>
            <a:off x="3754884" y="1638695"/>
            <a:ext cx="52443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l-PL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Koncepcja „lasów społecznych”                                w Nadleśnictwie Krzeszowice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106CF9EA-4D55-C970-CEF8-B5E0806B6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01810" y="266481"/>
            <a:ext cx="1195550" cy="738377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xmlns="" id="{F3A86A76-6B60-CBCE-F0BD-4122A71C20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295" y="267493"/>
            <a:ext cx="2593385" cy="769073"/>
          </a:xfrm>
          <a:prstGeom prst="rect">
            <a:avLst/>
          </a:prstGeom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xmlns="" id="{2EF880DC-E8E9-91CA-4332-E003D1EA341C}"/>
              </a:ext>
            </a:extLst>
          </p:cNvPr>
          <p:cNvSpPr txBox="1"/>
          <p:nvPr/>
        </p:nvSpPr>
        <p:spPr>
          <a:xfrm>
            <a:off x="5436096" y="4482782"/>
            <a:ext cx="299317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Kraków</a:t>
            </a:r>
            <a:r>
              <a:rPr lang="pl-PL" sz="2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18.10.2024 </a:t>
            </a:r>
            <a:r>
              <a:rPr lang="pl-PL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r.</a:t>
            </a:r>
            <a:endParaRPr lang="pl-PL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xmlns="" id="{CD3DFF91-EAC3-CD5E-1E34-F6A015EAFACE}"/>
              </a:ext>
            </a:extLst>
          </p:cNvPr>
          <p:cNvSpPr txBox="1"/>
          <p:nvPr/>
        </p:nvSpPr>
        <p:spPr>
          <a:xfrm>
            <a:off x="532675" y="483518"/>
            <a:ext cx="166306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www.lasy.gov.pl</a:t>
            </a:r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12" name="Prostokąt: zaokrąglone rogi 15">
            <a:extLst>
              <a:ext uri="{FF2B5EF4-FFF2-40B4-BE49-F238E27FC236}">
                <a16:creationId xmlns:a16="http://schemas.microsoft.com/office/drawing/2014/main" xmlns="" id="{CCB24AB6-8078-2EDA-92C1-CC520AF3A604}"/>
              </a:ext>
            </a:extLst>
          </p:cNvPr>
          <p:cNvSpPr/>
          <p:nvPr/>
        </p:nvSpPr>
        <p:spPr>
          <a:xfrm>
            <a:off x="249408" y="267493"/>
            <a:ext cx="3192706" cy="4608251"/>
          </a:xfrm>
          <a:prstGeom prst="roundRect">
            <a:avLst>
              <a:gd name="adj" fmla="val 3230"/>
            </a:avLst>
          </a:prstGeom>
          <a:noFill/>
          <a:ln w="22225">
            <a:solidFill>
              <a:srgbClr val="CDB35A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3" name="Łącznik prosty 18">
            <a:extLst>
              <a:ext uri="{FF2B5EF4-FFF2-40B4-BE49-F238E27FC236}">
                <a16:creationId xmlns:a16="http://schemas.microsoft.com/office/drawing/2014/main" xmlns="" id="{DAC72615-0A6F-92FE-3201-2FA47BF53CB8}"/>
              </a:ext>
            </a:extLst>
          </p:cNvPr>
          <p:cNvCxnSpPr>
            <a:cxnSpLocks/>
          </p:cNvCxnSpPr>
          <p:nvPr/>
        </p:nvCxnSpPr>
        <p:spPr>
          <a:xfrm>
            <a:off x="3856800" y="4083918"/>
            <a:ext cx="5040560" cy="0"/>
          </a:xfrm>
          <a:prstGeom prst="line">
            <a:avLst/>
          </a:prstGeom>
          <a:ln w="22225">
            <a:solidFill>
              <a:srgbClr val="CDB35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Obraz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7321"/>
            <a:ext cx="2225092" cy="395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2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0" y="0"/>
            <a:ext cx="727305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16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0" y="0"/>
            <a:ext cx="727305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41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771800" y="447992"/>
            <a:ext cx="4464496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Wyłączenia – Ograniczenia - Modyfikacje</a:t>
            </a:r>
            <a:endParaRPr lang="pl-PL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115616" y="808988"/>
            <a:ext cx="7391976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b="1" u="sng" dirty="0" smtClean="0"/>
              <a:t>I. Wyłączenia: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rezerwaty przyrody (Dolina </a:t>
            </a:r>
            <a:r>
              <a:rPr lang="pl-PL" sz="1500" dirty="0" err="1" smtClean="0"/>
              <a:t>Kluczwody</a:t>
            </a:r>
            <a:r>
              <a:rPr lang="pl-PL" sz="1500" dirty="0" smtClean="0"/>
              <a:t>, Wąwóz </a:t>
            </a:r>
            <a:r>
              <a:rPr lang="pl-PL" sz="1500" dirty="0" err="1" smtClean="0"/>
              <a:t>Bolechowicki</a:t>
            </a:r>
            <a:r>
              <a:rPr lang="pl-PL" sz="1500" dirty="0" smtClean="0"/>
              <a:t>, Skała Kmity) – 65,4 ha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użytek ekologiczny (Stanowisko </a:t>
            </a:r>
            <a:r>
              <a:rPr lang="pl-PL" sz="1500" dirty="0"/>
              <a:t>L</a:t>
            </a:r>
            <a:r>
              <a:rPr lang="pl-PL" sz="1500" dirty="0" smtClean="0"/>
              <a:t>ilii złotogłów na Garbie Tenczyńskim) – 3,47 ha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drzewostany o szczególnych funkcjach biocenotycznych – 108,7 ha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kępy ekologiczne –aktualnie 7,5 ha (docelowo 2031 r. min.  14,6 ha)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tereny niedostępne  - 25,2 ha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RAZEM 210,2 ha (217,3 ha w 2031 r.) – 19,5 % pow. (20,1% pow. w 2031 r.)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1500" dirty="0"/>
          </a:p>
          <a:p>
            <a:pPr>
              <a:lnSpc>
                <a:spcPct val="150000"/>
              </a:lnSpc>
            </a:pPr>
            <a:r>
              <a:rPr lang="pl-PL" sz="1500" dirty="0" smtClean="0"/>
              <a:t>W tych obszarach </a:t>
            </a:r>
            <a:r>
              <a:rPr lang="pl-PL" sz="1500" u="sng" dirty="0" smtClean="0"/>
              <a:t>nie prowadzone są żadne zabiegi gospodarcze</a:t>
            </a:r>
            <a:r>
              <a:rPr lang="pl-PL" sz="1500" dirty="0" smtClean="0"/>
              <a:t>, w tym pozyskanie drewna –za wyjątkiem potrzeb związanych z zapewnieniem bezpieczeństwa (drewno jednakże zasadniczo pozostaje w lesie jako leżanina).</a:t>
            </a:r>
            <a:endParaRPr lang="pl-PL" sz="1500" dirty="0"/>
          </a:p>
        </p:txBody>
      </p:sp>
    </p:spTree>
    <p:extLst>
      <p:ext uri="{BB962C8B-B14F-4D97-AF65-F5344CB8AC3E}">
        <p14:creationId xmlns:p14="http://schemas.microsoft.com/office/powerpoint/2010/main" val="274615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0" y="0"/>
            <a:ext cx="727305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56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0" y="0"/>
            <a:ext cx="727305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16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699792" y="482562"/>
            <a:ext cx="4464496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Wyłączenia – Ograniczenia - Modyfikacje</a:t>
            </a:r>
            <a:endParaRPr lang="pl-PL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130626" y="987574"/>
            <a:ext cx="739197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b="1" u="sng" dirty="0" smtClean="0"/>
              <a:t>II. Ograniczenia: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drzewostany bez wskazań gospodarczych w PUL na lata 2022-2031 związanych                           z pozyskaniem drewna – 303,3 ha – 28,1 % pow.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1500" dirty="0"/>
          </a:p>
          <a:p>
            <a:pPr>
              <a:lnSpc>
                <a:spcPct val="150000"/>
              </a:lnSpc>
            </a:pPr>
            <a:r>
              <a:rPr lang="pl-PL" sz="1500" dirty="0" smtClean="0"/>
              <a:t>W tych obszarach </a:t>
            </a:r>
            <a:r>
              <a:rPr lang="pl-PL" sz="1500" u="sng" dirty="0" smtClean="0"/>
              <a:t>nie  jest planowane </a:t>
            </a:r>
            <a:r>
              <a:rPr lang="pl-PL" sz="1500" dirty="0" smtClean="0"/>
              <a:t>pozyskanie drewna w okresie obowiązywania PUL 2022-2301 – może jednak być realizowane pozyskanie tzw. przygodne, np. drzew powalonych bądź uszkodzonych (np. przez  wiatr, śnieg lub czynniki biotyczne – owady, pasożyty, inne patogeny).</a:t>
            </a:r>
          </a:p>
          <a:p>
            <a:pPr>
              <a:lnSpc>
                <a:spcPct val="150000"/>
              </a:lnSpc>
            </a:pPr>
            <a:r>
              <a:rPr lang="pl-PL" sz="1500" dirty="0" smtClean="0"/>
              <a:t>W Nadl. Krzeszowice w  latach 2012-2021 takie pozyskanie stanowiło 11% całego pozyskania drewna, średnio wyniosło ok. 0,5 m3/rok/ha powierzchni leśnej.</a:t>
            </a:r>
            <a:endParaRPr lang="pl-PL" sz="1500" dirty="0"/>
          </a:p>
        </p:txBody>
      </p:sp>
    </p:spTree>
    <p:extLst>
      <p:ext uri="{BB962C8B-B14F-4D97-AF65-F5344CB8AC3E}">
        <p14:creationId xmlns:p14="http://schemas.microsoft.com/office/powerpoint/2010/main" val="223631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33" y="0"/>
            <a:ext cx="727513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7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33" y="0"/>
            <a:ext cx="727513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84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771800" y="447992"/>
            <a:ext cx="4464496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Wyłączenia – Ograniczenia - Modyfikacje</a:t>
            </a:r>
            <a:endParaRPr lang="pl-PL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130626" y="915566"/>
            <a:ext cx="7391976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b="1" u="sng" dirty="0" smtClean="0"/>
              <a:t>II. Ograniczenia</a:t>
            </a:r>
            <a:r>
              <a:rPr lang="pl-PL" sz="1500" b="1" u="sng" dirty="0"/>
              <a:t> </a:t>
            </a:r>
            <a:r>
              <a:rPr lang="pl-PL" sz="1500" b="1" u="sng" dirty="0" smtClean="0"/>
              <a:t>– cd.:</a:t>
            </a:r>
            <a:endParaRPr lang="pl-PL" sz="1500" b="1" u="sng" dirty="0"/>
          </a:p>
          <a:p>
            <a:pPr>
              <a:lnSpc>
                <a:spcPct val="150000"/>
              </a:lnSpc>
            </a:pPr>
            <a:r>
              <a:rPr lang="pl-PL" sz="1500" dirty="0" smtClean="0"/>
              <a:t>Z uwagi na walory krajobrazowe określono </a:t>
            </a:r>
            <a:r>
              <a:rPr lang="pl-PL" sz="1500" u="sng" dirty="0" smtClean="0"/>
              <a:t>„linie krajobrazowe”: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kluczowe linie brzegu lasu = krajobraz „na las” (dł. 21,8 km)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kluczowe linie infrastruktury turystycznej = krajobraz „wnętrza lasu” (dł. 18,7 km)</a:t>
            </a:r>
            <a:endParaRPr lang="pl-PL" sz="1500" dirty="0"/>
          </a:p>
          <a:p>
            <a:pPr marL="285750" indent="-285750">
              <a:lnSpc>
                <a:spcPct val="150000"/>
              </a:lnSpc>
              <a:buFontTx/>
              <a:buChar char="-"/>
            </a:pPr>
            <a:endParaRPr lang="pl-PL" sz="1500" dirty="0" smtClean="0"/>
          </a:p>
          <a:p>
            <a:pPr>
              <a:lnSpc>
                <a:spcPct val="150000"/>
              </a:lnSpc>
            </a:pPr>
            <a:r>
              <a:rPr lang="pl-PL" sz="1500" dirty="0" smtClean="0"/>
              <a:t>Zabiegi gospodarcze w buforze o szer. 20 m od linii krajobrazowej prowadzone w sposób mający na celu ochronę lub wzmocnienie walorów krajobrazowych: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cięcia o charakterze sanitarnym/zachowawczym/retencyjnym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bez usuwania lub uszkadzania podszytu i podrostu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bez pozostawiania pozostałości zrębowych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z uzupełnianiem o drzewa i krzewy biocenotyczne (konieczność ochrony przed zwierzyną)</a:t>
            </a:r>
          </a:p>
        </p:txBody>
      </p:sp>
    </p:spTree>
    <p:extLst>
      <p:ext uri="{BB962C8B-B14F-4D97-AF65-F5344CB8AC3E}">
        <p14:creationId xmlns:p14="http://schemas.microsoft.com/office/powerpoint/2010/main" val="346155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0" y="0"/>
            <a:ext cx="727305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9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 txBox="1">
            <a:spLocks/>
          </p:cNvSpPr>
          <p:nvPr/>
        </p:nvSpPr>
        <p:spPr bwMode="auto">
          <a:xfrm>
            <a:off x="1510333" y="1459483"/>
            <a:ext cx="712946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005023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5023"/>
              </a:buClr>
              <a:buChar char="•"/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5023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5023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5023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5023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5023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5023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5023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l-PL" altLang="pl-PL" sz="1600" b="0" dirty="0">
                <a:latin typeface="+mn-lt"/>
              </a:rPr>
              <a:t>podmiejskie położenie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l-PL" altLang="pl-PL" sz="1600" b="0" dirty="0" smtClean="0">
                <a:latin typeface="+mn-lt"/>
              </a:rPr>
              <a:t>+</a:t>
            </a:r>
            <a:endParaRPr lang="pl-PL" altLang="pl-PL" sz="1600" b="0" dirty="0">
              <a:latin typeface="+mn-lt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pl-PL" altLang="pl-PL" sz="1600" b="0" dirty="0">
                <a:latin typeface="+mn-lt"/>
              </a:rPr>
              <a:t>znaczące walory przyrodnicze, w tym </a:t>
            </a:r>
            <a:r>
              <a:rPr lang="pl-PL" altLang="pl-PL" sz="1600" b="0" dirty="0" smtClean="0">
                <a:latin typeface="+mn-lt"/>
              </a:rPr>
              <a:t>krajobrazowe oraz wodochronne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l-PL" altLang="pl-PL" sz="1600" dirty="0" smtClean="0">
                <a:latin typeface="+mn-lt"/>
              </a:rPr>
              <a:t>=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l-PL" altLang="pl-PL" sz="1600" dirty="0" smtClean="0">
                <a:latin typeface="+mn-lt"/>
              </a:rPr>
              <a:t>dużą część obszaru można przyporządkować do przynajmniej jednego kryteriów               dot. lasów społecznych wg Ogólnopolskiej Narady o Lasach</a:t>
            </a:r>
          </a:p>
          <a:p>
            <a:pPr marL="0" indent="0" algn="ctr">
              <a:lnSpc>
                <a:spcPct val="150000"/>
              </a:lnSpc>
              <a:buNone/>
            </a:pPr>
            <a:endParaRPr lang="pl-PL" altLang="pl-PL" sz="1600" b="0" dirty="0">
              <a:latin typeface="+mn-lt"/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pl-PL" altLang="pl-PL" sz="1600" b="0" dirty="0">
              <a:latin typeface="+mn-lt"/>
            </a:endParaRPr>
          </a:p>
          <a:p>
            <a:pPr>
              <a:buFontTx/>
              <a:buChar char="-"/>
            </a:pPr>
            <a:endParaRPr lang="pl-PL" altLang="pl-PL" sz="1600" b="0" dirty="0">
              <a:latin typeface="+mn-lt"/>
            </a:endParaRPr>
          </a:p>
          <a:p>
            <a:endParaRPr lang="pl-PL" altLang="pl-PL" sz="1600" b="0" i="1" dirty="0">
              <a:latin typeface="+mn-lt"/>
            </a:endParaRPr>
          </a:p>
        </p:txBody>
      </p:sp>
      <p:sp>
        <p:nvSpPr>
          <p:cNvPr id="4" name="Tytuł 1"/>
          <p:cNvSpPr txBox="1">
            <a:spLocks/>
          </p:cNvSpPr>
          <p:nvPr/>
        </p:nvSpPr>
        <p:spPr bwMode="auto">
          <a:xfrm>
            <a:off x="1403648" y="733475"/>
            <a:ext cx="712946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pl-PL" sz="2400" kern="0" dirty="0" smtClean="0"/>
              <a:t>Nadleśnictwo Krzeszowice</a:t>
            </a:r>
            <a:endParaRPr lang="pl-PL" sz="2400" kern="0" dirty="0"/>
          </a:p>
        </p:txBody>
      </p:sp>
    </p:spTree>
    <p:extLst>
      <p:ext uri="{BB962C8B-B14F-4D97-AF65-F5344CB8AC3E}">
        <p14:creationId xmlns:p14="http://schemas.microsoft.com/office/powerpoint/2010/main" val="114308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771800" y="447992"/>
            <a:ext cx="4464496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Wyłączenia – Ograniczenia - Modyfikacje</a:t>
            </a:r>
            <a:endParaRPr lang="pl-PL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130626" y="915566"/>
            <a:ext cx="7391976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b="1" u="sng" dirty="0" smtClean="0"/>
              <a:t>II. Ograniczenia</a:t>
            </a:r>
            <a:r>
              <a:rPr lang="pl-PL" sz="1500" b="1" u="sng" dirty="0"/>
              <a:t> </a:t>
            </a:r>
            <a:r>
              <a:rPr lang="pl-PL" sz="1500" b="1" u="sng" dirty="0" smtClean="0"/>
              <a:t>– cd.:</a:t>
            </a:r>
            <a:endParaRPr lang="pl-PL" sz="1500" b="1" u="sng" dirty="0"/>
          </a:p>
          <a:p>
            <a:pPr>
              <a:lnSpc>
                <a:spcPct val="150000"/>
              </a:lnSpc>
            </a:pPr>
            <a:r>
              <a:rPr lang="pl-PL" sz="1500" dirty="0" smtClean="0"/>
              <a:t>Gospodarka wodna: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odstąpiono  </a:t>
            </a:r>
            <a:r>
              <a:rPr lang="pl-PL" sz="1500" dirty="0" smtClean="0"/>
              <a:t>od zrębów i cięć zupełnych oraz mechanicznego przygotowania gleby – </a:t>
            </a:r>
            <a:r>
              <a:rPr lang="pl-PL" sz="1500" dirty="0" smtClean="0"/>
              <a:t>                w  </a:t>
            </a:r>
            <a:r>
              <a:rPr lang="pl-PL" sz="1500" dirty="0" smtClean="0"/>
              <a:t>żadnym momencie gleba nie zostaje pozbawiona pokrywy </a:t>
            </a:r>
            <a:r>
              <a:rPr lang="pl-PL" sz="1500" dirty="0" smtClean="0"/>
              <a:t>roślinnej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lasy dna Doliny Grzybowskiej (jedyny stały ciek na terenie „lasów społecznych”) zostały wyłączone z użytkowania jako drzewostany o szczególnej funkcji biocenotycznej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drzewostany bezpośrednio </a:t>
            </a:r>
            <a:r>
              <a:rPr lang="pl-PL" sz="1500" dirty="0"/>
              <a:t>wokół młak, oczek wodnych  itd. nie są użytkowane – liczba i powierzchnia obiektów jednak  jest niewielka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1500" dirty="0" smtClean="0"/>
          </a:p>
        </p:txBody>
      </p:sp>
    </p:spTree>
    <p:extLst>
      <p:ext uri="{BB962C8B-B14F-4D97-AF65-F5344CB8AC3E}">
        <p14:creationId xmlns:p14="http://schemas.microsoft.com/office/powerpoint/2010/main" val="54679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771800" y="447992"/>
            <a:ext cx="4464496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Wyłączenia – Ograniczenia - Modyfikacje</a:t>
            </a:r>
            <a:endParaRPr lang="pl-PL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130626" y="915565"/>
            <a:ext cx="7391976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b="1" u="sng" dirty="0" smtClean="0"/>
              <a:t>II. Ograniczenia</a:t>
            </a:r>
            <a:r>
              <a:rPr lang="pl-PL" sz="1500" b="1" u="sng" dirty="0"/>
              <a:t> </a:t>
            </a:r>
            <a:r>
              <a:rPr lang="pl-PL" sz="1500" b="1" u="sng" dirty="0" smtClean="0"/>
              <a:t>– </a:t>
            </a:r>
            <a:r>
              <a:rPr lang="pl-PL" sz="1500" b="1" u="sng" dirty="0" smtClean="0"/>
              <a:t>cd. </a:t>
            </a:r>
            <a:r>
              <a:rPr lang="pl-PL" sz="1500" dirty="0" smtClean="0"/>
              <a:t>(</a:t>
            </a:r>
            <a:r>
              <a:rPr lang="pl-PL" sz="1500" i="1" dirty="0" smtClean="0"/>
              <a:t>Komentarz dot. gospodarki wodnej na terenie całego Nadleśnictwa):</a:t>
            </a:r>
            <a:endParaRPr lang="pl-PL" sz="1500" i="1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inwentaryzacja cieków oraz obszaró</a:t>
            </a:r>
            <a:r>
              <a:rPr lang="pl-PL" sz="1500" dirty="0" smtClean="0"/>
              <a:t>w hydrogenicznych – 2023/2024 r.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zakaz cięć zupełnych w strefie 20 m od cieków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wzdłuż większości cieków wyznaczono fragmenty d-stanó</a:t>
            </a:r>
            <a:r>
              <a:rPr lang="pl-PL" sz="1500" dirty="0" smtClean="0"/>
              <a:t>w o </a:t>
            </a:r>
            <a:r>
              <a:rPr lang="pl-PL" sz="1500" dirty="0" err="1" smtClean="0"/>
              <a:t>szczeg</a:t>
            </a:r>
            <a:r>
              <a:rPr lang="pl-PL" sz="1500" dirty="0" smtClean="0"/>
              <a:t>. f. biocenotycznych, w oparciu o model terenu i rzeczywiste występowanie siedlisk związanych z ich przebiegiem – wyłączono je z użytkowania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podobna sytuacja dotyczy występowania obszarów hydrogenicznych – „mokradła”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odstąpiono od oczekiwanego przez SAM udrożnienia dawnych rowów melioracyjnych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planowane jest zwiększenie retencji 5 cieków  (metodami obecnie uznanymi jako korzystne dla środowiska – renaturyzacja, zbiorniki boczne bezodpływowe)   </a:t>
            </a:r>
            <a:endParaRPr lang="pl-PL" sz="15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1500" dirty="0" smtClean="0"/>
          </a:p>
        </p:txBody>
      </p:sp>
    </p:spTree>
    <p:extLst>
      <p:ext uri="{BB962C8B-B14F-4D97-AF65-F5344CB8AC3E}">
        <p14:creationId xmlns:p14="http://schemas.microsoft.com/office/powerpoint/2010/main" val="401063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33" y="0"/>
            <a:ext cx="727513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39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33" y="0"/>
            <a:ext cx="727513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0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771800" y="447992"/>
            <a:ext cx="4464496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Wyłączenia – Ograniczenia - Modyfikacje</a:t>
            </a:r>
            <a:endParaRPr lang="pl-PL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108719" y="1059582"/>
            <a:ext cx="739197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b="1" u="sng" dirty="0" smtClean="0"/>
              <a:t>III. Modyfikacje: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b</a:t>
            </a:r>
            <a:r>
              <a:rPr lang="pl-PL" sz="1500" dirty="0" smtClean="0"/>
              <a:t>rak </a:t>
            </a:r>
            <a:r>
              <a:rPr lang="pl-PL" sz="1500" dirty="0"/>
              <a:t>cięć </a:t>
            </a:r>
            <a:r>
              <a:rPr lang="pl-PL" sz="1500" dirty="0" smtClean="0"/>
              <a:t>zupełnych oraz rębni zupełniej (I) i gniazdowej (III) = nie będzie </a:t>
            </a:r>
            <a:r>
              <a:rPr lang="pl-PL" sz="1500" u="sng" dirty="0" smtClean="0"/>
              <a:t>nowych</a:t>
            </a:r>
            <a:r>
              <a:rPr lang="pl-PL" sz="1500" dirty="0" smtClean="0"/>
              <a:t> </a:t>
            </a:r>
            <a:r>
              <a:rPr lang="pl-PL" sz="1500" dirty="0"/>
              <a:t>pustych przestrzeni </a:t>
            </a:r>
            <a:r>
              <a:rPr lang="pl-PL" sz="1500" dirty="0" smtClean="0"/>
              <a:t>po wycięciu drzew, tzw. zrębów i gniazd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preferowana rębnia stopniowa (IV) z długim okresem odnowienia = przemiana pokoleń drzew zostanie wydłużona w czasie oraz rozproszona w przestrzeni, </a:t>
            </a:r>
            <a:r>
              <a:rPr lang="pl-PL" sz="1500" u="sng" dirty="0" smtClean="0"/>
              <a:t>nowe generacje pojawią się pod okapem </a:t>
            </a:r>
            <a:r>
              <a:rPr lang="pl-PL" sz="1500" dirty="0" smtClean="0"/>
              <a:t>drzew starych drzew, przed ich usunięciem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brak dużych, </a:t>
            </a:r>
            <a:r>
              <a:rPr lang="pl-PL" sz="1500" u="sng" dirty="0" smtClean="0"/>
              <a:t>nowych</a:t>
            </a:r>
            <a:r>
              <a:rPr lang="pl-PL" sz="1500" dirty="0" smtClean="0"/>
              <a:t>  ogrodzeń upraw leśnych, zachodzi </a:t>
            </a:r>
            <a:r>
              <a:rPr lang="pl-PL" sz="1500" dirty="0"/>
              <a:t>jednak </a:t>
            </a:r>
            <a:r>
              <a:rPr lang="pl-PL" sz="1500" dirty="0" smtClean="0"/>
              <a:t>konieczność </a:t>
            </a:r>
            <a:r>
              <a:rPr lang="pl-PL" sz="1500" dirty="0"/>
              <a:t>ochrony </a:t>
            </a:r>
            <a:r>
              <a:rPr lang="pl-PL" sz="1500" dirty="0" smtClean="0"/>
              <a:t>młodych drzew przed zwierzyną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preferowanie </a:t>
            </a:r>
            <a:r>
              <a:rPr lang="pl-PL" sz="1500" u="sng" dirty="0" smtClean="0"/>
              <a:t>odnowienia naturalnego </a:t>
            </a:r>
            <a:r>
              <a:rPr lang="pl-PL" sz="1500" dirty="0" smtClean="0"/>
              <a:t>(ograniczone z uwagi na konieczność przebudowy składu gatunkowego drzewostanów iglastych)</a:t>
            </a:r>
          </a:p>
        </p:txBody>
      </p:sp>
    </p:spTree>
    <p:extLst>
      <p:ext uri="{BB962C8B-B14F-4D97-AF65-F5344CB8AC3E}">
        <p14:creationId xmlns:p14="http://schemas.microsoft.com/office/powerpoint/2010/main" val="327547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771800" y="628490"/>
            <a:ext cx="4464496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Wyłączenia – Ograniczenia - Modyfikacje</a:t>
            </a:r>
            <a:endParaRPr lang="pl-PL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101619" y="1131590"/>
            <a:ext cx="7391976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b="1" u="sng" dirty="0" smtClean="0"/>
              <a:t>III. Modyfikacje – cd.: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urozmaicenie składów gatunkowych poprzez zwiększenie liczby gatunków sadzonych drzew oraz promocję </a:t>
            </a:r>
            <a:r>
              <a:rPr lang="pl-PL" sz="1500" dirty="0"/>
              <a:t>w </a:t>
            </a:r>
            <a:r>
              <a:rPr lang="pl-PL" sz="1500" dirty="0" smtClean="0"/>
              <a:t>pielęgnacjach gatunków </a:t>
            </a:r>
            <a:r>
              <a:rPr lang="pl-PL" sz="1500" dirty="0"/>
              <a:t>domieszkowych</a:t>
            </a:r>
            <a:endParaRPr lang="pl-PL" sz="15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kształtowanie </a:t>
            </a:r>
            <a:r>
              <a:rPr lang="pl-PL" sz="1500" dirty="0" err="1" smtClean="0"/>
              <a:t>drobnokępowej</a:t>
            </a:r>
            <a:r>
              <a:rPr lang="pl-PL" sz="1500" dirty="0" smtClean="0"/>
              <a:t> struktury lasu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brak odsłaniania gleby </a:t>
            </a:r>
            <a:r>
              <a:rPr lang="pl-PL" sz="1500" dirty="0"/>
              <a:t>(</a:t>
            </a:r>
            <a:r>
              <a:rPr lang="pl-PL" sz="1500" dirty="0" smtClean="0"/>
              <a:t>mechanicznego przygotowania gleby przy odnowieniach)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realizacja prac tylko w dni robocze (</a:t>
            </a:r>
            <a:r>
              <a:rPr lang="pl-PL" sz="1500" dirty="0" err="1" smtClean="0"/>
              <a:t>pon</a:t>
            </a:r>
            <a:r>
              <a:rPr lang="pl-PL" sz="1500" dirty="0" smtClean="0"/>
              <a:t> – </a:t>
            </a:r>
            <a:r>
              <a:rPr lang="pl-PL" sz="1500" dirty="0" err="1" smtClean="0"/>
              <a:t>pt</a:t>
            </a:r>
            <a:r>
              <a:rPr lang="pl-PL" sz="1500" dirty="0" smtClean="0"/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wykaszanie poboczy dróg leśnych pod koniec sezonu wegetacyjnego</a:t>
            </a:r>
          </a:p>
        </p:txBody>
      </p:sp>
    </p:spTree>
    <p:extLst>
      <p:ext uri="{BB962C8B-B14F-4D97-AF65-F5344CB8AC3E}">
        <p14:creationId xmlns:p14="http://schemas.microsoft.com/office/powerpoint/2010/main" val="6661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051720" y="699542"/>
            <a:ext cx="5922962" cy="62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Rozwój i integracja oferty turystycznej, rekreacyjnej </a:t>
            </a:r>
          </a:p>
          <a:p>
            <a:pPr algn="ctr"/>
            <a:r>
              <a:rPr lang="pl-PL" b="1" dirty="0" smtClean="0"/>
              <a:t>i edukacji przyrodniczej</a:t>
            </a:r>
            <a:endParaRPr lang="pl-PL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051722" y="1242432"/>
            <a:ext cx="7391976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u="sng" dirty="0" smtClean="0"/>
              <a:t>Parkingi: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potrzeba zorganizowania/zagospodarowania parkingów (</a:t>
            </a:r>
            <a:r>
              <a:rPr lang="pl-PL" sz="1500" dirty="0"/>
              <a:t>tereny poza zarządem </a:t>
            </a:r>
            <a:r>
              <a:rPr lang="pl-PL" sz="1500" dirty="0" smtClean="0"/>
              <a:t>Nadleśnictwa): </a:t>
            </a:r>
          </a:p>
          <a:p>
            <a:pPr marL="1004888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pl-PL" sz="1500" dirty="0" smtClean="0"/>
              <a:t>wejście do Doliny Grzybowskiej,</a:t>
            </a:r>
          </a:p>
          <a:p>
            <a:pPr marL="1004888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pl-PL" sz="1500" dirty="0" smtClean="0"/>
              <a:t>przy „Zapałce” na końcu ul. Leśnej w Zabierzowie, </a:t>
            </a:r>
          </a:p>
          <a:p>
            <a:pPr marL="1004888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pl-PL" sz="1500" dirty="0" smtClean="0"/>
              <a:t>wejście do Doliny </a:t>
            </a:r>
            <a:r>
              <a:rPr lang="pl-PL" sz="1500" dirty="0" err="1" smtClean="0"/>
              <a:t>Kluczwody</a:t>
            </a:r>
            <a:r>
              <a:rPr lang="pl-PL" sz="1500" dirty="0" smtClean="0"/>
              <a:t> </a:t>
            </a:r>
          </a:p>
          <a:p>
            <a:pPr marL="269875" indent="-269875">
              <a:lnSpc>
                <a:spcPct val="150000"/>
              </a:lnSpc>
            </a:pPr>
            <a:r>
              <a:rPr lang="pl-PL" sz="1500" dirty="0" smtClean="0"/>
              <a:t> </a:t>
            </a:r>
            <a:r>
              <a:rPr lang="pl-PL" sz="1500" u="sng" dirty="0" smtClean="0"/>
              <a:t>Komunikacja miejska: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promocja i wykorzystanie linii MPK 258 (przystanek Skała Kmity) 218 (Kleszczów) 248 (Bolechowice i Zelków) oraz 268 (Karniowice</a:t>
            </a:r>
            <a:r>
              <a:rPr lang="pl-PL" sz="1500" dirty="0" smtClean="0"/>
              <a:t>)</a:t>
            </a:r>
            <a:endParaRPr lang="pl-PL" sz="1500" i="1" dirty="0" smtClean="0"/>
          </a:p>
        </p:txBody>
      </p:sp>
    </p:spTree>
    <p:extLst>
      <p:ext uri="{BB962C8B-B14F-4D97-AF65-F5344CB8AC3E}">
        <p14:creationId xmlns:p14="http://schemas.microsoft.com/office/powerpoint/2010/main" val="319714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051720" y="699542"/>
            <a:ext cx="5922962" cy="62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cd. Rozwój i integracja oferty turystycznej, rekreacyjnej </a:t>
            </a:r>
          </a:p>
          <a:p>
            <a:pPr algn="ctr"/>
            <a:r>
              <a:rPr lang="pl-PL" b="1" dirty="0" smtClean="0"/>
              <a:t>i edukacji przyrodniczej</a:t>
            </a:r>
            <a:endParaRPr lang="pl-PL" b="1" dirty="0"/>
          </a:p>
        </p:txBody>
      </p:sp>
      <p:sp>
        <p:nvSpPr>
          <p:cNvPr id="3" name="pole tekstowe 2"/>
          <p:cNvSpPr txBox="1"/>
          <p:nvPr/>
        </p:nvSpPr>
        <p:spPr>
          <a:xfrm>
            <a:off x="1043608" y="1329202"/>
            <a:ext cx="7391976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pl-PL" sz="1500" u="sng" dirty="0" smtClean="0"/>
              <a:t>Obszar  starego kamieniołomu w Zabierzowie - </a:t>
            </a:r>
            <a:r>
              <a:rPr lang="pl-PL" sz="1500" dirty="0" smtClean="0"/>
              <a:t>możliwy dalszy rozwój funkcjonalności tego miejsca uwzględniający  integrację/uzupełnienie działań Gminy Zabierzów i Nadleśnictwa Krzeszowice.</a:t>
            </a:r>
          </a:p>
          <a:p>
            <a:pPr marL="285750" indent="-285750">
              <a:lnSpc>
                <a:spcPts val="2000"/>
              </a:lnSpc>
              <a:buFontTx/>
              <a:buChar char="-"/>
            </a:pPr>
            <a:endParaRPr lang="pl-PL" sz="1500" dirty="0"/>
          </a:p>
          <a:p>
            <a:pPr>
              <a:lnSpc>
                <a:spcPts val="2000"/>
              </a:lnSpc>
            </a:pPr>
            <a:r>
              <a:rPr lang="pl-PL" sz="1500" u="sng" dirty="0" smtClean="0"/>
              <a:t>Poszerzenie oferty edukacyjnej </a:t>
            </a:r>
            <a:r>
              <a:rPr lang="pl-PL" sz="1500" dirty="0" smtClean="0"/>
              <a:t>o (pół)wirtualne ścieżki edukacyjne (przeniesienie ciężaru                 z infrastruktury naziemnej do aplikacji mobilnej Nadl. Krzeszowice).</a:t>
            </a:r>
          </a:p>
          <a:p>
            <a:pPr>
              <a:lnSpc>
                <a:spcPts val="2000"/>
              </a:lnSpc>
            </a:pPr>
            <a:endParaRPr lang="pl-PL" sz="1500" dirty="0" smtClean="0"/>
          </a:p>
          <a:p>
            <a:pPr>
              <a:lnSpc>
                <a:spcPts val="2000"/>
              </a:lnSpc>
            </a:pPr>
            <a:r>
              <a:rPr lang="pl-PL" sz="1500" dirty="0" smtClean="0"/>
              <a:t>Uwzględnienie </a:t>
            </a:r>
            <a:r>
              <a:rPr lang="pl-PL" sz="1500" u="sng" dirty="0" smtClean="0"/>
              <a:t>potrzeb osób z ograniczeniami </a:t>
            </a:r>
            <a:r>
              <a:rPr lang="pl-PL" sz="1500" dirty="0" smtClean="0"/>
              <a:t>(ruchowymi, poznawczymi i intelektualnymi).</a:t>
            </a:r>
          </a:p>
          <a:p>
            <a:pPr>
              <a:lnSpc>
                <a:spcPts val="2000"/>
              </a:lnSpc>
            </a:pPr>
            <a:endParaRPr lang="pl-PL" sz="1500" dirty="0" smtClean="0"/>
          </a:p>
          <a:p>
            <a:pPr>
              <a:lnSpc>
                <a:spcPts val="2000"/>
              </a:lnSpc>
            </a:pPr>
            <a:r>
              <a:rPr lang="pl-PL" sz="1500" i="1" dirty="0" smtClean="0">
                <a:solidFill>
                  <a:srgbClr val="FF0000"/>
                </a:solidFill>
              </a:rPr>
              <a:t>Modernizacja/przebudowa zaplecza technicznego oraz terenów otwartych przy biurze Nadleśnictwa jako miejsca prowadzenia edukacji przyrodniczej.</a:t>
            </a:r>
          </a:p>
        </p:txBody>
      </p:sp>
    </p:spTree>
    <p:extLst>
      <p:ext uri="{BB962C8B-B14F-4D97-AF65-F5344CB8AC3E}">
        <p14:creationId xmlns:p14="http://schemas.microsoft.com/office/powerpoint/2010/main" val="375916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115616" y="689738"/>
            <a:ext cx="7632848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R</a:t>
            </a:r>
            <a:r>
              <a:rPr lang="pl-PL" b="1" dirty="0" smtClean="0"/>
              <a:t>ealizacja PUL 2022-2031 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1043608" y="1329202"/>
            <a:ext cx="739197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600" u="sng" dirty="0" smtClean="0"/>
              <a:t> </a:t>
            </a:r>
            <a:endParaRPr lang="pl-PL" sz="1600" i="1" dirty="0" smtClean="0"/>
          </a:p>
        </p:txBody>
      </p:sp>
      <p:sp>
        <p:nvSpPr>
          <p:cNvPr id="4" name="pole tekstowe 3"/>
          <p:cNvSpPr txBox="1"/>
          <p:nvPr/>
        </p:nvSpPr>
        <p:spPr>
          <a:xfrm>
            <a:off x="1043608" y="1131590"/>
            <a:ext cx="7391976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dirty="0" smtClean="0"/>
              <a:t>Podczas tworzenia PUL 2022-2031: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ustalono zasady postępowania w lasach o zwiększonej f. społecznej ( Elaborat, rozdział 3.1.2.1.1</a:t>
            </a:r>
            <a:r>
              <a:rPr lang="pl-PL" sz="1500" dirty="0"/>
              <a:t>. </a:t>
            </a:r>
            <a:r>
              <a:rPr lang="pl-PL" sz="1500" dirty="0" smtClean="0"/>
              <a:t>„Lasy </a:t>
            </a:r>
            <a:r>
              <a:rPr lang="pl-PL" sz="1500" dirty="0"/>
              <a:t>o zwiększonej funkcji </a:t>
            </a:r>
            <a:r>
              <a:rPr lang="pl-PL" sz="1500" dirty="0" smtClean="0"/>
              <a:t>społecznej” ).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w lasach Leśnictwa Zabierzów </a:t>
            </a:r>
            <a:r>
              <a:rPr lang="pl-PL" sz="1500" dirty="0"/>
              <a:t>wykluczono rębnie I </a:t>
            </a:r>
            <a:r>
              <a:rPr lang="pl-PL" sz="1500" dirty="0" err="1"/>
              <a:t>i</a:t>
            </a:r>
            <a:r>
              <a:rPr lang="pl-PL" sz="1500" dirty="0"/>
              <a:t> III </a:t>
            </a:r>
            <a:r>
              <a:rPr lang="pl-PL" sz="1500" dirty="0" smtClean="0"/>
              <a:t>oraz ograniczono pozyskanie drewna w cięciach rębnych do tzw. etatu hodowlanego: ilość ta ma zapewnić bezpieczną wymianę pokoleń drzew i nie dopuścić do sytuacji w  której najstarsze pokolenie drzew zamiera bez rosnącej pod jego okapem młodszej generacji, dotyczy to zwłaszcza d-stanów iglastych – są niezgodne z siedliskiem, z negatywną prognozą dotyczącą ich żywotności i stabilności</a:t>
            </a:r>
            <a:endParaRPr lang="pl-PL" sz="15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 smtClean="0"/>
              <a:t> odbyły się konsultacje społeczne, w tym tzw. forum społeczne</a:t>
            </a:r>
          </a:p>
          <a:p>
            <a:pPr>
              <a:lnSpc>
                <a:spcPct val="150000"/>
              </a:lnSpc>
            </a:pPr>
            <a:endParaRPr lang="pl-PL" sz="1500" i="1" dirty="0" smtClean="0"/>
          </a:p>
        </p:txBody>
      </p:sp>
    </p:spTree>
    <p:extLst>
      <p:ext uri="{BB962C8B-B14F-4D97-AF65-F5344CB8AC3E}">
        <p14:creationId xmlns:p14="http://schemas.microsoft.com/office/powerpoint/2010/main" val="12875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936200"/>
              </p:ext>
            </p:extLst>
          </p:nvPr>
        </p:nvGraphicFramePr>
        <p:xfrm>
          <a:off x="2051720" y="1707654"/>
          <a:ext cx="5207003" cy="2095500"/>
        </p:xfrm>
        <a:graphic>
          <a:graphicData uri="http://schemas.openxmlformats.org/drawingml/2006/table">
            <a:tbl>
              <a:tblPr/>
              <a:tblGrid>
                <a:gridCol w="494998"/>
                <a:gridCol w="609229"/>
                <a:gridCol w="609229"/>
                <a:gridCol w="609229"/>
                <a:gridCol w="609229"/>
                <a:gridCol w="418845"/>
                <a:gridCol w="637786"/>
                <a:gridCol w="609229"/>
                <a:gridCol w="609229"/>
              </a:tblGrid>
              <a:tr h="5715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adr_les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typ_sied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bud_pion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gat_pan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udzial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wiek_pan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PUL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masa netto </a:t>
                      </a:r>
                      <a:r>
                        <a:rPr lang="pl-PL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         </a:t>
                      </a:r>
                      <a:r>
                        <a:rPr lang="it-IT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 </a:t>
                      </a:r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PUL m3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   -g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DRZEW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30%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   -a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DRZEW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9,39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    -b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DRZEW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   -b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50%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   -j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    -c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   -b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IIB 50%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pole tekstowe 9"/>
          <p:cNvSpPr txBox="1"/>
          <p:nvPr/>
        </p:nvSpPr>
        <p:spPr>
          <a:xfrm>
            <a:off x="1619672" y="987574"/>
            <a:ext cx="5760640" cy="62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Kontynuacja realizacji PUL w okresie 2025-2031–</a:t>
            </a:r>
          </a:p>
          <a:p>
            <a:pPr algn="ctr"/>
            <a:r>
              <a:rPr lang="pl-PL" b="1" dirty="0" smtClean="0"/>
              <a:t> rębnie w d-stanach Db i Bk dostosowanych do siedliska</a:t>
            </a:r>
          </a:p>
        </p:txBody>
      </p:sp>
    </p:spTree>
    <p:extLst>
      <p:ext uri="{BB962C8B-B14F-4D97-AF65-F5344CB8AC3E}">
        <p14:creationId xmlns:p14="http://schemas.microsoft.com/office/powerpoint/2010/main" val="107209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 bwMode="auto">
          <a:xfrm>
            <a:off x="1115616" y="699542"/>
            <a:ext cx="712946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pl-PL" sz="2400" kern="0" dirty="0" smtClean="0"/>
              <a:t>Formy ochrony przyrody</a:t>
            </a:r>
            <a:endParaRPr lang="pl-PL" sz="2400" kern="0" dirty="0"/>
          </a:p>
        </p:txBody>
      </p:sp>
      <p:sp>
        <p:nvSpPr>
          <p:cNvPr id="6" name="Prostokąt 5"/>
          <p:cNvSpPr/>
          <p:nvPr/>
        </p:nvSpPr>
        <p:spPr>
          <a:xfrm>
            <a:off x="1334243" y="1418680"/>
            <a:ext cx="69108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1600" b="0" dirty="0">
                <a:solidFill>
                  <a:schemeClr val="tx1"/>
                </a:solidFill>
              </a:rPr>
              <a:t>Rezerwaty przyrody (8 rezerwatów, pow. 736,15 ha, 7,9 %)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1600" b="0" dirty="0">
                <a:solidFill>
                  <a:schemeClr val="tx1"/>
                </a:solidFill>
              </a:rPr>
              <a:t>parki krajobrazowe (4 parki, pow. 9127 ha, 98,1%)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1600" b="0" dirty="0">
                <a:solidFill>
                  <a:schemeClr val="tx1"/>
                </a:solidFill>
              </a:rPr>
              <a:t>użytki ekologiczne (2 użytki, pow.30,8 ha)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1600" b="0" dirty="0">
                <a:solidFill>
                  <a:schemeClr val="tx1"/>
                </a:solidFill>
              </a:rPr>
              <a:t>stanowiska dokumentacyjne (4 stanowiska, pow. 1,75 ha)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1600" b="0" dirty="0">
                <a:solidFill>
                  <a:schemeClr val="tx1"/>
                </a:solidFill>
              </a:rPr>
              <a:t>pomniki przyrody (35 </a:t>
            </a:r>
            <a:r>
              <a:rPr lang="pl-PL" sz="1600" b="0" dirty="0" smtClean="0">
                <a:solidFill>
                  <a:schemeClr val="tx1"/>
                </a:solidFill>
              </a:rPr>
              <a:t>pomników)</a:t>
            </a:r>
            <a:endParaRPr lang="pl-PL" sz="1600" b="0" dirty="0">
              <a:solidFill>
                <a:schemeClr val="tx1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sz="1600" b="0" dirty="0">
                <a:solidFill>
                  <a:schemeClr val="tx1"/>
                </a:solidFill>
              </a:rPr>
              <a:t>Specjalne Obszary Ochrony Siedlisk Natura 2000 (6 obszarów pow. </a:t>
            </a:r>
            <a:r>
              <a:rPr lang="pl-PL" sz="1600" b="0" dirty="0" smtClean="0">
                <a:solidFill>
                  <a:schemeClr val="tx1"/>
                </a:solidFill>
              </a:rPr>
              <a:t>633ha</a:t>
            </a:r>
            <a:r>
              <a:rPr lang="pl-PL" sz="1600" b="0" dirty="0">
                <a:solidFill>
                  <a:schemeClr val="tx1"/>
                </a:solidFill>
              </a:rPr>
              <a:t>, </a:t>
            </a:r>
            <a:r>
              <a:rPr lang="pl-PL" sz="1600" b="0" dirty="0" smtClean="0">
                <a:solidFill>
                  <a:schemeClr val="tx1"/>
                </a:solidFill>
              </a:rPr>
              <a:t>                   częściowo </a:t>
            </a:r>
            <a:r>
              <a:rPr lang="pl-PL" sz="1600" b="0" dirty="0">
                <a:solidFill>
                  <a:schemeClr val="tx1"/>
                </a:solidFill>
              </a:rPr>
              <a:t>pokrywają się z rezerwatami </a:t>
            </a:r>
            <a:r>
              <a:rPr lang="pl-PL" sz="1600" b="0" dirty="0" smtClean="0">
                <a:solidFill>
                  <a:schemeClr val="tx1"/>
                </a:solidFill>
              </a:rPr>
              <a:t>przyrody</a:t>
            </a:r>
            <a:r>
              <a:rPr lang="pl-PL" sz="1600" b="0" dirty="0" smtClean="0"/>
              <a:t>)</a:t>
            </a:r>
            <a:endParaRPr lang="pl-PL" sz="1600" b="0" dirty="0"/>
          </a:p>
        </p:txBody>
      </p:sp>
    </p:spTree>
    <p:extLst>
      <p:ext uri="{BB962C8B-B14F-4D97-AF65-F5344CB8AC3E}">
        <p14:creationId xmlns:p14="http://schemas.microsoft.com/office/powerpoint/2010/main" val="365199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909826"/>
              </p:ext>
            </p:extLst>
          </p:nvPr>
        </p:nvGraphicFramePr>
        <p:xfrm>
          <a:off x="2627784" y="555526"/>
          <a:ext cx="5544612" cy="4248467"/>
        </p:xfrm>
        <a:graphic>
          <a:graphicData uri="http://schemas.openxmlformats.org/drawingml/2006/table">
            <a:tbl>
              <a:tblPr/>
              <a:tblGrid>
                <a:gridCol w="527093"/>
                <a:gridCol w="648730"/>
                <a:gridCol w="648730"/>
                <a:gridCol w="648730"/>
                <a:gridCol w="648730"/>
                <a:gridCol w="446001"/>
                <a:gridCol w="679138"/>
                <a:gridCol w="648730"/>
                <a:gridCol w="648730"/>
              </a:tblGrid>
              <a:tr h="606923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adr_les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typ_sied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bud_pion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gat_pan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udzial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wiek_pan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PUL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masa netto </a:t>
                      </a:r>
                      <a:r>
                        <a:rPr lang="pl-PL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     </a:t>
                      </a:r>
                      <a:r>
                        <a:rPr lang="it-IT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 </a:t>
                      </a:r>
                      <a:r>
                        <a:rPr lang="it-IT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PUL m3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   -d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PI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4,02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30%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421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   -j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DRZEW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16,44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20%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1166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140   -h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2,29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40%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   -b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4,39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40%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424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109   -a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DRZEW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22,99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30%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2634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   -g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6,78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IVDU 90%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626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   -f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7,91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30%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   -h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DRZEW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IVD20%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   -d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KDO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6,37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20%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266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   -c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2,42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MD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40%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   -b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1,47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IIB 50%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   -b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6,05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30%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454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   -a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30%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159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    -a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1,98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SO.C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30%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148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    -a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5,24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20%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    -d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DRZEW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5,17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BRZ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30%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410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    -c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0,97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AK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30%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308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    -c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Lwyż św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7,95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IVD 50%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695</a:t>
                      </a:r>
                    </a:p>
                  </a:txBody>
                  <a:tcPr marL="8081" marR="8081" marT="80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899592" y="915566"/>
            <a:ext cx="18002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 smtClean="0"/>
              <a:t>Kontynuacja</a:t>
            </a:r>
          </a:p>
          <a:p>
            <a:pPr algn="ctr"/>
            <a:r>
              <a:rPr lang="pl-PL" sz="1600" b="1" dirty="0" smtClean="0"/>
              <a:t> </a:t>
            </a:r>
            <a:r>
              <a:rPr lang="pl-PL" sz="1600" b="1" dirty="0"/>
              <a:t>realizacji </a:t>
            </a:r>
            <a:r>
              <a:rPr lang="pl-PL" sz="1600" b="1" dirty="0" smtClean="0"/>
              <a:t>PUL              </a:t>
            </a:r>
            <a:r>
              <a:rPr lang="pl-PL" sz="1600" b="1" i="1" dirty="0" smtClean="0"/>
              <a:t> </a:t>
            </a:r>
            <a:r>
              <a:rPr lang="pl-PL" sz="1600" b="1" dirty="0" smtClean="0"/>
              <a:t>w </a:t>
            </a:r>
            <a:r>
              <a:rPr lang="pl-PL" sz="1600" b="1" dirty="0"/>
              <a:t>okresie </a:t>
            </a:r>
            <a:endParaRPr lang="pl-PL" sz="1600" b="1" dirty="0" smtClean="0"/>
          </a:p>
          <a:p>
            <a:pPr algn="ctr"/>
            <a:r>
              <a:rPr lang="pl-PL" sz="1600" b="1" dirty="0" smtClean="0"/>
              <a:t>2025-2031</a:t>
            </a:r>
          </a:p>
          <a:p>
            <a:pPr algn="ctr"/>
            <a:r>
              <a:rPr lang="pl-PL" sz="1600" b="1" dirty="0" smtClean="0"/>
              <a:t> – rębnie </a:t>
            </a:r>
          </a:p>
          <a:p>
            <a:pPr algn="ctr"/>
            <a:r>
              <a:rPr lang="pl-PL" sz="1600" b="1" dirty="0" smtClean="0"/>
              <a:t>w d-</a:t>
            </a:r>
            <a:r>
              <a:rPr lang="pl-PL" sz="1600" b="1" dirty="0" err="1" smtClean="0"/>
              <a:t>stanch</a:t>
            </a:r>
            <a:r>
              <a:rPr lang="pl-PL" sz="1600" b="1" dirty="0" smtClean="0"/>
              <a:t> niezgodnych                   z siedliskiem (przebudowa składów gatunkowych)</a:t>
            </a:r>
          </a:p>
        </p:txBody>
      </p:sp>
    </p:spTree>
    <p:extLst>
      <p:ext uri="{BB962C8B-B14F-4D97-AF65-F5344CB8AC3E}">
        <p14:creationId xmlns:p14="http://schemas.microsoft.com/office/powerpoint/2010/main" val="261592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1043608" y="1329202"/>
            <a:ext cx="739197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600" u="sng" dirty="0" smtClean="0"/>
              <a:t> </a:t>
            </a:r>
            <a:endParaRPr lang="pl-PL" sz="1600" i="1" dirty="0" smtClean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0" y="0"/>
            <a:ext cx="727305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59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1043608" y="1329202"/>
            <a:ext cx="739197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600" u="sng" dirty="0" smtClean="0"/>
              <a:t> </a:t>
            </a:r>
            <a:endParaRPr lang="pl-PL" sz="1600" i="1" dirty="0" smtClean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0" y="0"/>
            <a:ext cx="727305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7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115616" y="689738"/>
            <a:ext cx="7632848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Analiza skutków przedstawionej koncepcji „lasów społecznych”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1043608" y="1329202"/>
            <a:ext cx="739197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600" u="sng" dirty="0" smtClean="0"/>
              <a:t> </a:t>
            </a:r>
            <a:endParaRPr lang="pl-PL" sz="1600" i="1" dirty="0" smtClean="0"/>
          </a:p>
        </p:txBody>
      </p:sp>
      <p:sp>
        <p:nvSpPr>
          <p:cNvPr id="4" name="pole tekstowe 3"/>
          <p:cNvSpPr txBox="1"/>
          <p:nvPr/>
        </p:nvSpPr>
        <p:spPr>
          <a:xfrm>
            <a:off x="971600" y="1131590"/>
            <a:ext cx="739197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dirty="0" smtClean="0"/>
              <a:t>Przedstawiona koncepcja: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sz="1500" dirty="0" smtClean="0"/>
              <a:t>utrwala i wzmacnia przyjęte i sprawdzone założenia planistyczne</a:t>
            </a:r>
            <a:r>
              <a:rPr lang="pl-PL" sz="1500" dirty="0"/>
              <a:t> </a:t>
            </a:r>
            <a:r>
              <a:rPr lang="pl-PL" sz="1500" dirty="0" smtClean="0"/>
              <a:t>oraz dobre praktyki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sz="1500" dirty="0" smtClean="0"/>
              <a:t>zapewnia trwałość i żywotność lasu oraz płynną, możliwie powolną przemianę pokoleń drzew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sz="1500" dirty="0" smtClean="0"/>
              <a:t>jest elastyczna w przypadku pojawienia się niekorzystnych zjawisk i gwałtownych przemian lasu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sz="1500" dirty="0" smtClean="0"/>
              <a:t>nie wprowadza rewolucyjnych zmian na dużych obszarach leśnych o skutkach </a:t>
            </a:r>
            <a:r>
              <a:rPr lang="pl-PL" sz="1500" dirty="0" smtClean="0"/>
              <a:t>trudnych     </a:t>
            </a:r>
            <a:r>
              <a:rPr lang="pl-PL" sz="1500" dirty="0" smtClean="0"/>
              <a:t>do przewidzenia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sz="1500" dirty="0" smtClean="0"/>
              <a:t>zapewnia harmonijną realizację f. społecznych i przyrodniczych jako </a:t>
            </a:r>
            <a:r>
              <a:rPr lang="pl-PL" sz="1500" dirty="0" smtClean="0"/>
              <a:t>wiodących                     oraz f</a:t>
            </a:r>
            <a:r>
              <a:rPr lang="pl-PL" sz="1500" dirty="0" smtClean="0"/>
              <a:t>. produkcyjnych jako </a:t>
            </a:r>
            <a:r>
              <a:rPr lang="pl-PL" sz="1500" dirty="0" smtClean="0"/>
              <a:t>pomocniczej</a:t>
            </a:r>
            <a:endParaRPr lang="pl-PL" sz="1500" i="1" dirty="0" smtClean="0"/>
          </a:p>
        </p:txBody>
      </p:sp>
    </p:spTree>
    <p:extLst>
      <p:ext uri="{BB962C8B-B14F-4D97-AF65-F5344CB8AC3E}">
        <p14:creationId xmlns:p14="http://schemas.microsoft.com/office/powerpoint/2010/main" val="100138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115616" y="689738"/>
            <a:ext cx="7632848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cd. Analiza skutków przedstawionej koncepcji „lasów społecznych”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1043608" y="1329202"/>
            <a:ext cx="739197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600" u="sng" dirty="0" smtClean="0"/>
              <a:t> </a:t>
            </a:r>
            <a:endParaRPr lang="pl-PL" sz="1600" i="1" dirty="0" smtClean="0"/>
          </a:p>
        </p:txBody>
      </p:sp>
      <p:sp>
        <p:nvSpPr>
          <p:cNvPr id="4" name="pole tekstowe 3"/>
          <p:cNvSpPr txBox="1"/>
          <p:nvPr/>
        </p:nvSpPr>
        <p:spPr>
          <a:xfrm>
            <a:off x="1043608" y="1329202"/>
            <a:ext cx="73919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dirty="0" smtClean="0"/>
              <a:t>Skutki </a:t>
            </a:r>
            <a:r>
              <a:rPr lang="pl-PL" sz="1500" dirty="0"/>
              <a:t>dotyczące </a:t>
            </a:r>
            <a:r>
              <a:rPr lang="pl-PL" sz="1500" dirty="0" smtClean="0"/>
              <a:t>realizacji </a:t>
            </a:r>
            <a:r>
              <a:rPr lang="pl-PL" sz="1500" u="sng" dirty="0" smtClean="0"/>
              <a:t>f</a:t>
            </a:r>
            <a:r>
              <a:rPr lang="pl-PL" sz="1500" u="sng" dirty="0"/>
              <a:t>. </a:t>
            </a:r>
            <a:r>
              <a:rPr lang="pl-PL" sz="1500" u="sng" dirty="0" smtClean="0"/>
              <a:t>przyrodniczych</a:t>
            </a:r>
            <a:r>
              <a:rPr lang="pl-PL" sz="1500" dirty="0"/>
              <a:t>:</a:t>
            </a:r>
            <a:endParaRPr lang="pl-PL" sz="1500" dirty="0"/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sz="1500" dirty="0" smtClean="0"/>
              <a:t>utrzymanie i/lub wzmocnienie bioróżnorodności na poziomie zapewniającym realizację pozostałych f. lasu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sz="1500" dirty="0" smtClean="0"/>
              <a:t>utrzymanie ochrony wód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sz="1500" dirty="0" smtClean="0"/>
              <a:t>kontynuacja przebudowy d-stanów niedostosowanych do siedlisk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pl-PL" sz="1500" dirty="0" smtClean="0"/>
              <a:t>kształtowanie </a:t>
            </a:r>
            <a:r>
              <a:rPr lang="pl-PL" sz="1500" b="1" dirty="0" smtClean="0"/>
              <a:t>urozmaiconej struktury </a:t>
            </a:r>
            <a:r>
              <a:rPr lang="pl-PL" sz="1500" dirty="0" smtClean="0"/>
              <a:t>lasu z licznie występującą warstwą starych drzew oraz</a:t>
            </a:r>
            <a:r>
              <a:rPr lang="pl-PL" sz="1500" b="1" dirty="0" smtClean="0"/>
              <a:t> jednoczesnym zapewnieniem dobrych warunków wzrostu dla młodszych generacji </a:t>
            </a:r>
            <a:r>
              <a:rPr lang="pl-PL" sz="1500" dirty="0" smtClean="0"/>
              <a:t>drzew, które </a:t>
            </a:r>
            <a:r>
              <a:rPr lang="pl-PL" sz="1500" b="1" dirty="0" smtClean="0"/>
              <a:t>w przyszłości </a:t>
            </a:r>
            <a:r>
              <a:rPr lang="pl-PL" sz="1500" dirty="0" smtClean="0"/>
              <a:t>będą mogły je zastąpić</a:t>
            </a:r>
            <a:endParaRPr lang="pl-PL" sz="1500" i="1" dirty="0"/>
          </a:p>
        </p:txBody>
      </p:sp>
    </p:spTree>
    <p:extLst>
      <p:ext uri="{BB962C8B-B14F-4D97-AF65-F5344CB8AC3E}">
        <p14:creationId xmlns:p14="http://schemas.microsoft.com/office/powerpoint/2010/main" val="194826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115616" y="689738"/>
            <a:ext cx="7632848" cy="360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 smtClean="0"/>
              <a:t>cd. Analiza skutków przedstawionej koncepcji „lasów społecznych”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1043608" y="1329202"/>
            <a:ext cx="7391976" cy="423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600" u="sng" dirty="0" smtClean="0"/>
              <a:t> </a:t>
            </a:r>
            <a:endParaRPr lang="pl-PL" sz="1600" i="1" dirty="0" smtClean="0"/>
          </a:p>
        </p:txBody>
      </p:sp>
      <p:sp>
        <p:nvSpPr>
          <p:cNvPr id="4" name="pole tekstowe 3"/>
          <p:cNvSpPr txBox="1"/>
          <p:nvPr/>
        </p:nvSpPr>
        <p:spPr>
          <a:xfrm>
            <a:off x="1137208" y="1131590"/>
            <a:ext cx="7391976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500" dirty="0" smtClean="0"/>
              <a:t>Skutki </a:t>
            </a:r>
            <a:r>
              <a:rPr lang="pl-PL" sz="1500" dirty="0"/>
              <a:t>dotyczące </a:t>
            </a:r>
            <a:r>
              <a:rPr lang="pl-PL" sz="1500" dirty="0" smtClean="0"/>
              <a:t>realizacji </a:t>
            </a:r>
            <a:r>
              <a:rPr lang="pl-PL" sz="1500" u="sng" dirty="0" smtClean="0"/>
              <a:t>f</a:t>
            </a:r>
            <a:r>
              <a:rPr lang="pl-PL" sz="1500" u="sng" dirty="0"/>
              <a:t>. społecznych</a:t>
            </a:r>
            <a:r>
              <a:rPr lang="pl-PL" sz="1500" dirty="0"/>
              <a:t>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wzmocnienie walorów krajobrazowych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utrzymanie i/lub poprawa ochrony powietrza i wód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utrzymanie i/lub </a:t>
            </a:r>
            <a:r>
              <a:rPr lang="pl-PL" sz="1500" dirty="0" smtClean="0"/>
              <a:t>rozwój </a:t>
            </a:r>
            <a:r>
              <a:rPr lang="pl-PL" sz="1500" dirty="0"/>
              <a:t>infrastruktury turystycznej i edukacyjnej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utrzymanie bezpieczeństwa użytkowników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utrzymanie dostępności drewna dla lokalnej społeczności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utrzymanie możliwości prowadzenia gospodarki łowieckiej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500" dirty="0"/>
              <a:t>utrzymanie miejsc pracy ZUL </a:t>
            </a:r>
            <a:endParaRPr lang="pl-PL" sz="1500" dirty="0" smtClean="0"/>
          </a:p>
          <a:p>
            <a:pPr algn="ctr">
              <a:lnSpc>
                <a:spcPct val="150000"/>
              </a:lnSpc>
            </a:pPr>
            <a:r>
              <a:rPr lang="pl-PL" sz="1500" dirty="0" smtClean="0"/>
              <a:t>=</a:t>
            </a:r>
          </a:p>
          <a:p>
            <a:pPr algn="ctr">
              <a:lnSpc>
                <a:spcPct val="150000"/>
              </a:lnSpc>
            </a:pPr>
            <a:r>
              <a:rPr lang="pl-PL" sz="2000" b="1" dirty="0" smtClean="0">
                <a:solidFill>
                  <a:schemeClr val="accent3">
                    <a:lumMod val="50000"/>
                  </a:schemeClr>
                </a:solidFill>
              </a:rPr>
              <a:t>„DLA LASU, DLA LUDZI”</a:t>
            </a:r>
            <a:endParaRPr lang="pl-PL" sz="2000" b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pl-PL" sz="1500" i="1" dirty="0"/>
          </a:p>
        </p:txBody>
      </p:sp>
    </p:spTree>
    <p:extLst>
      <p:ext uri="{BB962C8B-B14F-4D97-AF65-F5344CB8AC3E}">
        <p14:creationId xmlns:p14="http://schemas.microsoft.com/office/powerpoint/2010/main" val="275940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0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4211960" y="123478"/>
            <a:ext cx="3816424" cy="402096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5" name="Obraz 14" descr="Obraz zawierający drzewo, trawa, zewnętrzne, roślina&#10;&#10;Opis wygenerowany automatycznie">
            <a:extLst>
              <a:ext uri="{FF2B5EF4-FFF2-40B4-BE49-F238E27FC236}">
                <a16:creationId xmlns:a16="http://schemas.microsoft.com/office/drawing/2014/main" xmlns="" id="{147E6C45-05CD-9F1B-9EC5-B595A875BA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 amt="13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35" t="14808" r="1084" b="8054"/>
          <a:stretch/>
        </p:blipFill>
        <p:spPr>
          <a:xfrm>
            <a:off x="-2418" y="-12476"/>
            <a:ext cx="9146418" cy="5155976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xmlns="" id="{4AA9BA2A-6C36-4C13-AD84-5170EF341C3F}"/>
              </a:ext>
            </a:extLst>
          </p:cNvPr>
          <p:cNvSpPr txBox="1"/>
          <p:nvPr/>
        </p:nvSpPr>
        <p:spPr>
          <a:xfrm>
            <a:off x="4255166" y="4182060"/>
            <a:ext cx="447220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Dziękuję za uwagę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xmlns="" id="{4222F072-7819-C827-DCDF-91A126651591}"/>
              </a:ext>
            </a:extLst>
          </p:cNvPr>
          <p:cNvSpPr txBox="1"/>
          <p:nvPr/>
        </p:nvSpPr>
        <p:spPr>
          <a:xfrm>
            <a:off x="532675" y="483518"/>
            <a:ext cx="166306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www.lasy.gov.pl</a:t>
            </a:r>
            <a:endParaRPr lang="pl-PL" sz="1200" dirty="0">
              <a:solidFill>
                <a:schemeClr val="bg1"/>
              </a:solidFill>
            </a:endParaRPr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xmlns="" id="{974139B5-8E83-9D81-CBFC-4525C2CFB1D5}"/>
              </a:ext>
            </a:extLst>
          </p:cNvPr>
          <p:cNvSpPr/>
          <p:nvPr/>
        </p:nvSpPr>
        <p:spPr>
          <a:xfrm>
            <a:off x="249408" y="267493"/>
            <a:ext cx="3192706" cy="4608251"/>
          </a:xfrm>
          <a:prstGeom prst="roundRect">
            <a:avLst>
              <a:gd name="adj" fmla="val 3230"/>
            </a:avLst>
          </a:prstGeom>
          <a:noFill/>
          <a:ln w="22225">
            <a:solidFill>
              <a:srgbClr val="CDB35A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xmlns="" id="{88CE787B-3258-D9CB-F8A9-ABA635833D41}"/>
              </a:ext>
            </a:extLst>
          </p:cNvPr>
          <p:cNvSpPr txBox="1">
            <a:spLocks/>
          </p:cNvSpPr>
          <p:nvPr/>
        </p:nvSpPr>
        <p:spPr>
          <a:xfrm>
            <a:off x="391041" y="3552834"/>
            <a:ext cx="2909439" cy="118322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>
            <a:lvl1pPr marL="342878" indent="-342878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17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03" indent="-285733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5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27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98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68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39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10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81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51" indent="-228585" algn="l" defTabSz="914341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pl-P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Nadleśnictwo Krzeszowice</a:t>
            </a:r>
            <a:r>
              <a:rPr lang="pl-PL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l-PL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pl-PL" sz="1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krzeszowice@krakow.lasy.gov.pl</a:t>
            </a:r>
            <a:r>
              <a:rPr lang="pl-PL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l-PL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346" y="192034"/>
            <a:ext cx="3666120" cy="391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81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33" y="0"/>
            <a:ext cx="727513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36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7200800" cy="5091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219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zawartości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9592" y="0"/>
            <a:ext cx="7200800" cy="509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39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/>
          <p:cNvSpPr txBox="1">
            <a:spLocks/>
          </p:cNvSpPr>
          <p:nvPr/>
        </p:nvSpPr>
        <p:spPr bwMode="auto">
          <a:xfrm>
            <a:off x="1115616" y="699542"/>
            <a:ext cx="712946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pl-PL" sz="2400" kern="0" dirty="0" smtClean="0"/>
              <a:t>Walory turystyczne</a:t>
            </a:r>
            <a:endParaRPr lang="pl-PL" sz="2400" kern="0" dirty="0"/>
          </a:p>
        </p:txBody>
      </p:sp>
      <p:sp>
        <p:nvSpPr>
          <p:cNvPr id="6" name="Prostokąt 5"/>
          <p:cNvSpPr/>
          <p:nvPr/>
        </p:nvSpPr>
        <p:spPr>
          <a:xfrm>
            <a:off x="1334243" y="1418680"/>
            <a:ext cx="691083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/>
              <a:t>232 km szlaków turystycznych, tras </a:t>
            </a:r>
            <a:r>
              <a:rPr lang="pl-PL" altLang="pl-PL" sz="1600" dirty="0" err="1"/>
              <a:t>nordic-walking</a:t>
            </a:r>
            <a:r>
              <a:rPr lang="pl-PL" altLang="pl-PL" sz="1600" dirty="0"/>
              <a:t> itd</a:t>
            </a:r>
            <a:r>
              <a:rPr lang="pl-PL" altLang="pl-PL" sz="1600" dirty="0" smtClean="0"/>
              <a:t>. na </a:t>
            </a:r>
            <a:r>
              <a:rPr lang="pl-PL" altLang="pl-PL" sz="1600" dirty="0"/>
              <a:t>gruntach Nadleśnictwa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/>
              <a:t>11 parkingów leśnych i miejsc postoju pojazdów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/>
              <a:t>infrastruktura turystyczna (ławki, ławostoły, kosze na odpadki)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/>
              <a:t>wiata edukacyjna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/>
              <a:t>trasy dostosowane dla seniorów i osób z ograniczeniami </a:t>
            </a:r>
            <a:r>
              <a:rPr lang="pl-PL" altLang="pl-PL" sz="1600" dirty="0" smtClean="0"/>
              <a:t>ruchowymi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 smtClean="0"/>
              <a:t>aplikacja mobilna „Nadleśnictwo Krzeszowice”</a:t>
            </a:r>
            <a:endParaRPr lang="pl-PL" altLang="pl-PL" sz="1600" dirty="0"/>
          </a:p>
        </p:txBody>
      </p:sp>
    </p:spTree>
    <p:extLst>
      <p:ext uri="{BB962C8B-B14F-4D97-AF65-F5344CB8AC3E}">
        <p14:creationId xmlns:p14="http://schemas.microsoft.com/office/powerpoint/2010/main" val="312486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77" y="0"/>
            <a:ext cx="7200800" cy="5091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658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/>
          <p:cNvSpPr txBox="1">
            <a:spLocks/>
          </p:cNvSpPr>
          <p:nvPr/>
        </p:nvSpPr>
        <p:spPr bwMode="auto">
          <a:xfrm>
            <a:off x="1115616" y="555526"/>
            <a:ext cx="712946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pl-PL" sz="2400" kern="0" dirty="0" smtClean="0"/>
              <a:t>Dotychczasowa praktyka zarządzania </a:t>
            </a:r>
            <a:endParaRPr lang="pl-PL" sz="2400" kern="0" dirty="0"/>
          </a:p>
        </p:txBody>
      </p:sp>
      <p:sp>
        <p:nvSpPr>
          <p:cNvPr id="6" name="Prostokąt 5"/>
          <p:cNvSpPr/>
          <p:nvPr/>
        </p:nvSpPr>
        <p:spPr>
          <a:xfrm>
            <a:off x="1355973" y="1274119"/>
            <a:ext cx="69108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 smtClean="0"/>
              <a:t>wielofunkcyjna gospodarka leśna - z wyłączeniem obszarów prawnej ochrony przyrody lub wyłączonych na mocy innych postanowień (np. kopalnie, d-stany                      o </a:t>
            </a:r>
            <a:r>
              <a:rPr lang="pl-PL" altLang="pl-PL" sz="1600" dirty="0" err="1" smtClean="0"/>
              <a:t>szczeg</a:t>
            </a:r>
            <a:r>
              <a:rPr lang="pl-PL" altLang="pl-PL" sz="1600" dirty="0" smtClean="0"/>
              <a:t>. f. biocenotycznej)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 smtClean="0"/>
              <a:t>trwałość lasu i jego zasobów oraz bezpieczeństwo, w tym w obszarach zdegradowanych, uszkodzonych, niedostosowanych, poddanych presji roślinożerców, klęskowych, wzdłuż dróg publicznych i granic </a:t>
            </a:r>
            <a:r>
              <a:rPr lang="pl-PL" altLang="pl-PL" sz="1600" dirty="0" err="1" smtClean="0"/>
              <a:t>nierchomości</a:t>
            </a:r>
            <a:endParaRPr lang="pl-PL" altLang="pl-PL" sz="16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 smtClean="0"/>
              <a:t>kształcenie i doskonalenie kadr (ochrona przyrody, edukacja, GIS)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 smtClean="0"/>
              <a:t>współpraca z samorządami oraz organizacjami pozarządowymi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pl-PL" sz="1600" dirty="0" smtClean="0"/>
              <a:t>samowystarczalność w ramach funkcjonowania w strukturach LP</a:t>
            </a:r>
            <a:endParaRPr lang="pl-PL" altLang="pl-PL" sz="1600" dirty="0"/>
          </a:p>
        </p:txBody>
      </p:sp>
    </p:spTree>
    <p:extLst>
      <p:ext uri="{BB962C8B-B14F-4D97-AF65-F5344CB8AC3E}">
        <p14:creationId xmlns:p14="http://schemas.microsoft.com/office/powerpoint/2010/main" val="382248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/>
          <p:cNvSpPr txBox="1">
            <a:spLocks/>
          </p:cNvSpPr>
          <p:nvPr/>
        </p:nvSpPr>
        <p:spPr bwMode="auto">
          <a:xfrm>
            <a:off x="1147242" y="425053"/>
            <a:ext cx="712946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5023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pl-PL" sz="2400" kern="0" dirty="0" smtClean="0"/>
              <a:t>Nasza propozycja „lasów społecznych”</a:t>
            </a:r>
            <a:endParaRPr lang="pl-PL" sz="2400" kern="0" dirty="0"/>
          </a:p>
        </p:txBody>
      </p:sp>
      <p:sp>
        <p:nvSpPr>
          <p:cNvPr id="4" name="Prostokąt 3"/>
          <p:cNvSpPr/>
          <p:nvPr/>
        </p:nvSpPr>
        <p:spPr>
          <a:xfrm>
            <a:off x="1333897" y="1144191"/>
            <a:ext cx="6910835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pl-PL" altLang="pl-PL" sz="1600" dirty="0" smtClean="0"/>
              <a:t>Propozycja funkcjonowania „lasów społecznych”  w Nadleśnictwo Krzeszowice została przygotowana w oparciu o praktykę, zinwentaryzowane zasoby, kompetencje pracowników oraz możliwości organizacyjne</a:t>
            </a:r>
            <a:endParaRPr lang="pl-PL" altLang="pl-PL" sz="1600" dirty="0"/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pl-PL" altLang="pl-PL" sz="1600" dirty="0" smtClean="0"/>
              <a:t>Koncepcja tworzy funkcjonalną, przestrzenną całość</a:t>
            </a:r>
            <a:endParaRPr lang="pl-PL" altLang="pl-PL" sz="1600" dirty="0"/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pl-PL" altLang="pl-PL" sz="1600" dirty="0" smtClean="0"/>
              <a:t>Stanowi wyważony kompromis pomiędzy realizacją f. przyrodniczych                          i społecznych, sprowadzając f. produkcyjną do roli pomocniczej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pl-PL" altLang="pl-PL" sz="1600" dirty="0" smtClean="0"/>
              <a:t>Nie wyklucza realizacji f. społecznych i przyrodniczych w pozostałym obszarze w ramach dotychczasowych rozwiązań i praktyk</a:t>
            </a:r>
            <a:endParaRPr lang="pl-PL" altLang="pl-PL" sz="1600" dirty="0"/>
          </a:p>
        </p:txBody>
      </p:sp>
    </p:spTree>
    <p:extLst>
      <p:ext uri="{BB962C8B-B14F-4D97-AF65-F5344CB8AC3E}">
        <p14:creationId xmlns:p14="http://schemas.microsoft.com/office/powerpoint/2010/main" val="216955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0" y="0"/>
            <a:ext cx="727305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64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70" y="0"/>
            <a:ext cx="727305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39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BA890D47B4F9944BE81BFA24173F6BA" ma:contentTypeVersion="1" ma:contentTypeDescription="Utwórz nowy dokument." ma:contentTypeScope="" ma:versionID="261f7b351e3b2e14f627302025769fb4">
  <xsd:schema xmlns:xsd="http://www.w3.org/2001/XMLSchema" xmlns:xs="http://www.w3.org/2001/XMLSchema" xmlns:p="http://schemas.microsoft.com/office/2006/metadata/properties" xmlns:ns2="b8ad9e2a-f15e-4cea-99fc-a9767dfa5810" targetNamespace="http://schemas.microsoft.com/office/2006/metadata/properties" ma:root="true" ma:fieldsID="3d5eadea69c8e130c53f6f5c1535ad33" ns2:_="">
    <xsd:import namespace="b8ad9e2a-f15e-4cea-99fc-a9767dfa5810"/>
    <xsd:element name="properties">
      <xsd:complexType>
        <xsd:sequence>
          <xsd:element name="documentManagement">
            <xsd:complexType>
              <xsd:all>
                <xsd:element ref="ns2:Tagi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ad9e2a-f15e-4cea-99fc-a9767dfa5810" elementFormDefault="qualified">
    <xsd:import namespace="http://schemas.microsoft.com/office/2006/documentManagement/types"/>
    <xsd:import namespace="http://schemas.microsoft.com/office/infopath/2007/PartnerControls"/>
    <xsd:element name="Tagi" ma:index="8" nillable="true" ma:displayName="Tagi" ma:internalName="Tagi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gi xmlns="b8ad9e2a-f15e-4cea-99fc-a9767dfa5810" xsi:nil="true"/>
  </documentManagement>
</p:properties>
</file>

<file path=customXml/itemProps1.xml><?xml version="1.0" encoding="utf-8"?>
<ds:datastoreItem xmlns:ds="http://schemas.openxmlformats.org/officeDocument/2006/customXml" ds:itemID="{00062362-8368-4EB2-851F-56FA3C0AA33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D59CFC-2F02-40B0-BDDC-6FCA586DC2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ad9e2a-f15e-4cea-99fc-a9767dfa58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A7CDFB-4501-45E4-B621-67F4B5D7357B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8ad9e2a-f15e-4cea-99fc-a9767dfa5810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2453</TotalTime>
  <Words>1943</Words>
  <Application>Microsoft Office PowerPoint</Application>
  <PresentationFormat>Pokaz na ekranie (16:9)</PresentationFormat>
  <Paragraphs>446</Paragraphs>
  <Slides>39</Slides>
  <Notes>39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39</vt:i4>
      </vt:variant>
    </vt:vector>
  </HeadingPairs>
  <TitlesOfParts>
    <vt:vector size="40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M_USER</dc:creator>
  <cp:lastModifiedBy>Mateusz Sztremer (Nadl. Krzeszowice)</cp:lastModifiedBy>
  <cp:revision>210</cp:revision>
  <dcterms:created xsi:type="dcterms:W3CDTF">2016-09-09T09:29:50Z</dcterms:created>
  <dcterms:modified xsi:type="dcterms:W3CDTF">2024-10-17T20:25:16Z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0x0101001BA890D47B4F9944BE81BFA24173F6BA</vt:lpwstr>
  </property>
</Properties>
</file>